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0" r:id="rId3"/>
    <p:sldId id="318" r:id="rId4"/>
    <p:sldId id="260" r:id="rId5"/>
    <p:sldId id="312" r:id="rId6"/>
    <p:sldId id="313" r:id="rId7"/>
    <p:sldId id="314" r:id="rId8"/>
    <p:sldId id="311" r:id="rId9"/>
    <p:sldId id="261" r:id="rId10"/>
    <p:sldId id="262" r:id="rId11"/>
    <p:sldId id="276" r:id="rId12"/>
    <p:sldId id="264" r:id="rId13"/>
    <p:sldId id="316" r:id="rId14"/>
    <p:sldId id="265" r:id="rId15"/>
    <p:sldId id="275" r:id="rId16"/>
    <p:sldId id="298" r:id="rId17"/>
    <p:sldId id="299" r:id="rId18"/>
    <p:sldId id="267" r:id="rId19"/>
    <p:sldId id="268" r:id="rId20"/>
    <p:sldId id="284" r:id="rId21"/>
    <p:sldId id="291" r:id="rId22"/>
    <p:sldId id="339" r:id="rId23"/>
    <p:sldId id="294" r:id="rId24"/>
    <p:sldId id="292" r:id="rId25"/>
    <p:sldId id="293" r:id="rId26"/>
    <p:sldId id="295" r:id="rId27"/>
    <p:sldId id="283" r:id="rId28"/>
    <p:sldId id="296" r:id="rId29"/>
    <p:sldId id="269" r:id="rId30"/>
    <p:sldId id="271" r:id="rId31"/>
    <p:sldId id="272" r:id="rId32"/>
    <p:sldId id="297" r:id="rId33"/>
    <p:sldId id="273" r:id="rId34"/>
    <p:sldId id="274" r:id="rId35"/>
    <p:sldId id="288" r:id="rId36"/>
    <p:sldId id="277" r:id="rId37"/>
    <p:sldId id="317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0" r:id="rId47"/>
    <p:sldId id="289" r:id="rId48"/>
    <p:sldId id="270" r:id="rId49"/>
    <p:sldId id="278" r:id="rId50"/>
    <p:sldId id="321" r:id="rId51"/>
    <p:sldId id="309" r:id="rId52"/>
    <p:sldId id="282" r:id="rId53"/>
    <p:sldId id="310" r:id="rId54"/>
    <p:sldId id="286" r:id="rId55"/>
    <p:sldId id="322" r:id="rId56"/>
    <p:sldId id="336" r:id="rId57"/>
    <p:sldId id="337" r:id="rId58"/>
    <p:sldId id="335" r:id="rId59"/>
    <p:sldId id="338" r:id="rId60"/>
    <p:sldId id="323" r:id="rId61"/>
    <p:sldId id="324" r:id="rId62"/>
    <p:sldId id="325" r:id="rId63"/>
    <p:sldId id="326" r:id="rId64"/>
    <p:sldId id="327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BD7E2D7-FC1B-4570-AA19-1EFB7518BB01}">
          <p14:sldIdLst>
            <p14:sldId id="256"/>
            <p14:sldId id="320"/>
            <p14:sldId id="318"/>
            <p14:sldId id="260"/>
            <p14:sldId id="312"/>
            <p14:sldId id="313"/>
            <p14:sldId id="314"/>
            <p14:sldId id="311"/>
            <p14:sldId id="261"/>
            <p14:sldId id="262"/>
            <p14:sldId id="276"/>
            <p14:sldId id="264"/>
            <p14:sldId id="316"/>
            <p14:sldId id="265"/>
          </p14:sldIdLst>
        </p14:section>
        <p14:section name="Sección sin título" id="{FBB92D45-0D10-41ED-A112-6A233FFCAB72}">
          <p14:sldIdLst>
            <p14:sldId id="275"/>
            <p14:sldId id="298"/>
            <p14:sldId id="299"/>
            <p14:sldId id="267"/>
            <p14:sldId id="268"/>
            <p14:sldId id="284"/>
            <p14:sldId id="291"/>
            <p14:sldId id="339"/>
            <p14:sldId id="294"/>
            <p14:sldId id="292"/>
            <p14:sldId id="293"/>
            <p14:sldId id="295"/>
            <p14:sldId id="283"/>
            <p14:sldId id="296"/>
            <p14:sldId id="269"/>
            <p14:sldId id="271"/>
            <p14:sldId id="272"/>
            <p14:sldId id="297"/>
            <p14:sldId id="273"/>
            <p14:sldId id="274"/>
            <p14:sldId id="288"/>
            <p14:sldId id="277"/>
            <p14:sldId id="317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0"/>
            <p14:sldId id="289"/>
            <p14:sldId id="270"/>
            <p14:sldId id="278"/>
            <p14:sldId id="321"/>
            <p14:sldId id="309"/>
            <p14:sldId id="282"/>
            <p14:sldId id="310"/>
            <p14:sldId id="286"/>
            <p14:sldId id="322"/>
            <p14:sldId id="336"/>
            <p14:sldId id="337"/>
            <p14:sldId id="335"/>
            <p14:sldId id="338"/>
            <p14:sldId id="323"/>
            <p14:sldId id="324"/>
            <p14:sldId id="325"/>
            <p14:sldId id="326"/>
            <p14:sldId id="3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089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4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9169BE-65A4-4450-9666-7078107BAE16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7E5D47BF-A3D7-46A9-80E8-40138DA5C7B9}">
      <dgm:prSet phldrT="[Texto]"/>
      <dgm:spPr/>
      <dgm:t>
        <a:bodyPr/>
        <a:lstStyle/>
        <a:p>
          <a:r>
            <a:rPr lang="es-PE" dirty="0"/>
            <a:t>DISMINUYE VENTILACIÓN</a:t>
          </a:r>
        </a:p>
      </dgm:t>
    </dgm:pt>
    <dgm:pt modelId="{18BEF4BA-0198-49AF-9DD7-82683E205BE5}" type="parTrans" cxnId="{759927E7-9E32-4C08-BCA8-EEBA0D2FAEF8}">
      <dgm:prSet/>
      <dgm:spPr/>
      <dgm:t>
        <a:bodyPr/>
        <a:lstStyle/>
        <a:p>
          <a:endParaRPr lang="es-PE"/>
        </a:p>
      </dgm:t>
    </dgm:pt>
    <dgm:pt modelId="{C76156B9-553B-45FC-8591-09BFFF44B7B1}" type="sibTrans" cxnId="{759927E7-9E32-4C08-BCA8-EEBA0D2FAEF8}">
      <dgm:prSet/>
      <dgm:spPr/>
      <dgm:t>
        <a:bodyPr/>
        <a:lstStyle/>
        <a:p>
          <a:endParaRPr lang="es-PE"/>
        </a:p>
      </dgm:t>
    </dgm:pt>
    <dgm:pt modelId="{C61C8169-A47B-426D-A95F-16A56839B98B}">
      <dgm:prSet phldrT="[Texto]"/>
      <dgm:spPr/>
      <dgm:t>
        <a:bodyPr/>
        <a:lstStyle/>
        <a:p>
          <a:r>
            <a:rPr lang="es-PE" dirty="0"/>
            <a:t>V/Q BAJA</a:t>
          </a:r>
        </a:p>
      </dgm:t>
    </dgm:pt>
    <dgm:pt modelId="{93EC407F-7C58-4BDC-BE84-7B4ABA45CDFE}" type="parTrans" cxnId="{50CCEFD7-B807-4A4B-9C2B-6AED8A61EE8D}">
      <dgm:prSet/>
      <dgm:spPr/>
      <dgm:t>
        <a:bodyPr/>
        <a:lstStyle/>
        <a:p>
          <a:endParaRPr lang="es-PE"/>
        </a:p>
      </dgm:t>
    </dgm:pt>
    <dgm:pt modelId="{768AC861-B124-45E4-B32A-213F5B753385}" type="sibTrans" cxnId="{50CCEFD7-B807-4A4B-9C2B-6AED8A61EE8D}">
      <dgm:prSet/>
      <dgm:spPr/>
      <dgm:t>
        <a:bodyPr/>
        <a:lstStyle/>
        <a:p>
          <a:endParaRPr lang="es-PE"/>
        </a:p>
      </dgm:t>
    </dgm:pt>
    <dgm:pt modelId="{C0E9CA74-B3D0-499A-BD94-B70BDCEA2BEC}">
      <dgm:prSet phldrT="[Texto]"/>
      <dgm:spPr/>
      <dgm:t>
        <a:bodyPr/>
        <a:lstStyle/>
        <a:p>
          <a:r>
            <a:rPr lang="es-PE" dirty="0"/>
            <a:t>HIPOXEMIA</a:t>
          </a:r>
        </a:p>
      </dgm:t>
    </dgm:pt>
    <dgm:pt modelId="{3D7D8A63-B5A4-4C3B-8043-92ADAEDB4B60}" type="parTrans" cxnId="{F1B49317-E981-40EF-BDD5-5E622A25D846}">
      <dgm:prSet/>
      <dgm:spPr/>
      <dgm:t>
        <a:bodyPr/>
        <a:lstStyle/>
        <a:p>
          <a:endParaRPr lang="es-PE"/>
        </a:p>
      </dgm:t>
    </dgm:pt>
    <dgm:pt modelId="{CF40AC48-8A15-4B27-AD1B-E197B0E10567}" type="sibTrans" cxnId="{F1B49317-E981-40EF-BDD5-5E622A25D846}">
      <dgm:prSet/>
      <dgm:spPr/>
      <dgm:t>
        <a:bodyPr/>
        <a:lstStyle/>
        <a:p>
          <a:endParaRPr lang="es-PE"/>
        </a:p>
      </dgm:t>
    </dgm:pt>
    <dgm:pt modelId="{552810B1-D670-4161-9D91-15F8F09D8F3C}" type="pres">
      <dgm:prSet presAssocID="{209169BE-65A4-4450-9666-7078107BAE16}" presName="CompostProcess" presStyleCnt="0">
        <dgm:presLayoutVars>
          <dgm:dir/>
          <dgm:resizeHandles val="exact"/>
        </dgm:presLayoutVars>
      </dgm:prSet>
      <dgm:spPr/>
    </dgm:pt>
    <dgm:pt modelId="{84E103B0-FB99-4617-A129-F5FC8BE4CFFF}" type="pres">
      <dgm:prSet presAssocID="{209169BE-65A4-4450-9666-7078107BAE16}" presName="arrow" presStyleLbl="bgShp" presStyleIdx="0" presStyleCnt="1" custLinFactNeighborX="6204" custLinFactNeighborY="20410"/>
      <dgm:spPr/>
    </dgm:pt>
    <dgm:pt modelId="{1E90DDB1-6930-4916-927B-71419A641F0C}" type="pres">
      <dgm:prSet presAssocID="{209169BE-65A4-4450-9666-7078107BAE16}" presName="linearProcess" presStyleCnt="0"/>
      <dgm:spPr/>
    </dgm:pt>
    <dgm:pt modelId="{E1C179DA-40B9-4523-916D-9031296529CF}" type="pres">
      <dgm:prSet presAssocID="{7E5D47BF-A3D7-46A9-80E8-40138DA5C7B9}" presName="textNode" presStyleLbl="node1" presStyleIdx="0" presStyleCnt="3">
        <dgm:presLayoutVars>
          <dgm:bulletEnabled val="1"/>
        </dgm:presLayoutVars>
      </dgm:prSet>
      <dgm:spPr/>
    </dgm:pt>
    <dgm:pt modelId="{3413D840-34BD-4D76-955F-22DAD717CE61}" type="pres">
      <dgm:prSet presAssocID="{C76156B9-553B-45FC-8591-09BFFF44B7B1}" presName="sibTrans" presStyleCnt="0"/>
      <dgm:spPr/>
    </dgm:pt>
    <dgm:pt modelId="{005510B5-4119-4388-A50B-CE60FE621F6D}" type="pres">
      <dgm:prSet presAssocID="{C61C8169-A47B-426D-A95F-16A56839B98B}" presName="textNode" presStyleLbl="node1" presStyleIdx="1" presStyleCnt="3">
        <dgm:presLayoutVars>
          <dgm:bulletEnabled val="1"/>
        </dgm:presLayoutVars>
      </dgm:prSet>
      <dgm:spPr/>
    </dgm:pt>
    <dgm:pt modelId="{A56A8CBC-3130-41B6-998A-467AA14A13EA}" type="pres">
      <dgm:prSet presAssocID="{768AC861-B124-45E4-B32A-213F5B753385}" presName="sibTrans" presStyleCnt="0"/>
      <dgm:spPr/>
    </dgm:pt>
    <dgm:pt modelId="{E1AA06E6-6CF9-42DC-BC7A-CB27FBB86E1A}" type="pres">
      <dgm:prSet presAssocID="{C0E9CA74-B3D0-499A-BD94-B70BDCEA2BE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2449050C-0203-4975-8107-9A86A6909DE8}" type="presOf" srcId="{C61C8169-A47B-426D-A95F-16A56839B98B}" destId="{005510B5-4119-4388-A50B-CE60FE621F6D}" srcOrd="0" destOrd="0" presId="urn:microsoft.com/office/officeart/2005/8/layout/hProcess9"/>
    <dgm:cxn modelId="{F1B49317-E981-40EF-BDD5-5E622A25D846}" srcId="{209169BE-65A4-4450-9666-7078107BAE16}" destId="{C0E9CA74-B3D0-499A-BD94-B70BDCEA2BEC}" srcOrd="2" destOrd="0" parTransId="{3D7D8A63-B5A4-4C3B-8043-92ADAEDB4B60}" sibTransId="{CF40AC48-8A15-4B27-AD1B-E197B0E10567}"/>
    <dgm:cxn modelId="{D433436F-275D-4734-8DCA-D9DE9F5D04F8}" type="presOf" srcId="{C0E9CA74-B3D0-499A-BD94-B70BDCEA2BEC}" destId="{E1AA06E6-6CF9-42DC-BC7A-CB27FBB86E1A}" srcOrd="0" destOrd="0" presId="urn:microsoft.com/office/officeart/2005/8/layout/hProcess9"/>
    <dgm:cxn modelId="{C355D388-B562-4340-8934-2054B7AC7FFE}" type="presOf" srcId="{209169BE-65A4-4450-9666-7078107BAE16}" destId="{552810B1-D670-4161-9D91-15F8F09D8F3C}" srcOrd="0" destOrd="0" presId="urn:microsoft.com/office/officeart/2005/8/layout/hProcess9"/>
    <dgm:cxn modelId="{AA8DFB90-5023-407F-9387-2C950CF6C064}" type="presOf" srcId="{7E5D47BF-A3D7-46A9-80E8-40138DA5C7B9}" destId="{E1C179DA-40B9-4523-916D-9031296529CF}" srcOrd="0" destOrd="0" presId="urn:microsoft.com/office/officeart/2005/8/layout/hProcess9"/>
    <dgm:cxn modelId="{50CCEFD7-B807-4A4B-9C2B-6AED8A61EE8D}" srcId="{209169BE-65A4-4450-9666-7078107BAE16}" destId="{C61C8169-A47B-426D-A95F-16A56839B98B}" srcOrd="1" destOrd="0" parTransId="{93EC407F-7C58-4BDC-BE84-7B4ABA45CDFE}" sibTransId="{768AC861-B124-45E4-B32A-213F5B753385}"/>
    <dgm:cxn modelId="{759927E7-9E32-4C08-BCA8-EEBA0D2FAEF8}" srcId="{209169BE-65A4-4450-9666-7078107BAE16}" destId="{7E5D47BF-A3D7-46A9-80E8-40138DA5C7B9}" srcOrd="0" destOrd="0" parTransId="{18BEF4BA-0198-49AF-9DD7-82683E205BE5}" sibTransId="{C76156B9-553B-45FC-8591-09BFFF44B7B1}"/>
    <dgm:cxn modelId="{985FB969-A9F6-4AE5-8451-D6B3D2C3FD7B}" type="presParOf" srcId="{552810B1-D670-4161-9D91-15F8F09D8F3C}" destId="{84E103B0-FB99-4617-A129-F5FC8BE4CFFF}" srcOrd="0" destOrd="0" presId="urn:microsoft.com/office/officeart/2005/8/layout/hProcess9"/>
    <dgm:cxn modelId="{CDF172AE-C157-4058-8B7D-8EC0A3561165}" type="presParOf" srcId="{552810B1-D670-4161-9D91-15F8F09D8F3C}" destId="{1E90DDB1-6930-4916-927B-71419A641F0C}" srcOrd="1" destOrd="0" presId="urn:microsoft.com/office/officeart/2005/8/layout/hProcess9"/>
    <dgm:cxn modelId="{D4207C00-EC05-4D48-9BCC-F125AD88769D}" type="presParOf" srcId="{1E90DDB1-6930-4916-927B-71419A641F0C}" destId="{E1C179DA-40B9-4523-916D-9031296529CF}" srcOrd="0" destOrd="0" presId="urn:microsoft.com/office/officeart/2005/8/layout/hProcess9"/>
    <dgm:cxn modelId="{D1C16117-E8CE-4F30-8CBD-BEEF939F9519}" type="presParOf" srcId="{1E90DDB1-6930-4916-927B-71419A641F0C}" destId="{3413D840-34BD-4D76-955F-22DAD717CE61}" srcOrd="1" destOrd="0" presId="urn:microsoft.com/office/officeart/2005/8/layout/hProcess9"/>
    <dgm:cxn modelId="{DA4AFA34-903A-4AA6-B516-4A0F42CDB544}" type="presParOf" srcId="{1E90DDB1-6930-4916-927B-71419A641F0C}" destId="{005510B5-4119-4388-A50B-CE60FE621F6D}" srcOrd="2" destOrd="0" presId="urn:microsoft.com/office/officeart/2005/8/layout/hProcess9"/>
    <dgm:cxn modelId="{D4984D4E-A200-4443-A724-8B0978756670}" type="presParOf" srcId="{1E90DDB1-6930-4916-927B-71419A641F0C}" destId="{A56A8CBC-3130-41B6-998A-467AA14A13EA}" srcOrd="3" destOrd="0" presId="urn:microsoft.com/office/officeart/2005/8/layout/hProcess9"/>
    <dgm:cxn modelId="{4C5D5B52-4AE4-4E2F-A846-81EEF01F0FC1}" type="presParOf" srcId="{1E90DDB1-6930-4916-927B-71419A641F0C}" destId="{E1AA06E6-6CF9-42DC-BC7A-CB27FBB86E1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6C0251-3CBB-4D15-8D16-77FD999BE7E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780D77C4-AA96-4BF1-9EF9-5FEA5B290057}">
      <dgm:prSet phldrT="[Texto]"/>
      <dgm:spPr/>
      <dgm:t>
        <a:bodyPr/>
        <a:lstStyle/>
        <a:p>
          <a:r>
            <a:rPr lang="es-PE" dirty="0"/>
            <a:t>MECANISMO DE HIPOXEMIA</a:t>
          </a:r>
        </a:p>
      </dgm:t>
    </dgm:pt>
    <dgm:pt modelId="{A5EBE6A0-C3B7-42AB-B478-CAFF897182B7}" type="parTrans" cxnId="{2E6DCCCA-CA7B-42EE-829E-193301747D74}">
      <dgm:prSet/>
      <dgm:spPr/>
      <dgm:t>
        <a:bodyPr/>
        <a:lstStyle/>
        <a:p>
          <a:endParaRPr lang="es-PE"/>
        </a:p>
      </dgm:t>
    </dgm:pt>
    <dgm:pt modelId="{EDDC6461-8E87-4946-8F29-2423ECC3F9DF}" type="sibTrans" cxnId="{2E6DCCCA-CA7B-42EE-829E-193301747D74}">
      <dgm:prSet/>
      <dgm:spPr/>
      <dgm:t>
        <a:bodyPr/>
        <a:lstStyle/>
        <a:p>
          <a:endParaRPr lang="es-PE"/>
        </a:p>
      </dgm:t>
    </dgm:pt>
    <dgm:pt modelId="{B9654DA3-03A1-4BB9-B455-DD03EE067966}">
      <dgm:prSet phldrT="[Texto]"/>
      <dgm:spPr/>
      <dgm:t>
        <a:bodyPr/>
        <a:lstStyle/>
        <a:p>
          <a:r>
            <a:rPr lang="es-PE" dirty="0"/>
            <a:t>DESAJUSTE V/Q</a:t>
          </a:r>
        </a:p>
      </dgm:t>
    </dgm:pt>
    <dgm:pt modelId="{D21339F4-902A-4667-B746-CDF2FD0EBA19}" type="parTrans" cxnId="{24498385-E178-409C-A65F-49D9742482C6}">
      <dgm:prSet/>
      <dgm:spPr/>
      <dgm:t>
        <a:bodyPr/>
        <a:lstStyle/>
        <a:p>
          <a:endParaRPr lang="es-PE"/>
        </a:p>
      </dgm:t>
    </dgm:pt>
    <dgm:pt modelId="{2513C8E2-8F64-4E20-8A60-6BB1CE759FA7}" type="sibTrans" cxnId="{24498385-E178-409C-A65F-49D9742482C6}">
      <dgm:prSet/>
      <dgm:spPr/>
      <dgm:t>
        <a:bodyPr/>
        <a:lstStyle/>
        <a:p>
          <a:endParaRPr lang="es-PE"/>
        </a:p>
      </dgm:t>
    </dgm:pt>
    <dgm:pt modelId="{28C474F3-2CF9-4ACD-8503-E9654BFC384C}">
      <dgm:prSet phldrT="[Texto]"/>
      <dgm:spPr/>
      <dgm:t>
        <a:bodyPr/>
        <a:lstStyle/>
        <a:p>
          <a:r>
            <a:rPr lang="es-PE" dirty="0"/>
            <a:t>HIPOVENTILACIÓN</a:t>
          </a:r>
        </a:p>
      </dgm:t>
    </dgm:pt>
    <dgm:pt modelId="{34799048-3A38-4534-91EE-B48E0C606729}" type="parTrans" cxnId="{760B575C-9DA6-4A60-866B-3778794C0F4D}">
      <dgm:prSet/>
      <dgm:spPr/>
      <dgm:t>
        <a:bodyPr/>
        <a:lstStyle/>
        <a:p>
          <a:endParaRPr lang="es-PE"/>
        </a:p>
      </dgm:t>
    </dgm:pt>
    <dgm:pt modelId="{5B739C94-34D6-4256-B074-3FE72A53BDBC}" type="sibTrans" cxnId="{760B575C-9DA6-4A60-866B-3778794C0F4D}">
      <dgm:prSet/>
      <dgm:spPr/>
      <dgm:t>
        <a:bodyPr/>
        <a:lstStyle/>
        <a:p>
          <a:endParaRPr lang="es-PE"/>
        </a:p>
      </dgm:t>
    </dgm:pt>
    <dgm:pt modelId="{A1FC335C-6D8E-47F0-B4D3-84EE6C6E5984}">
      <dgm:prSet phldrT="[Texto]"/>
      <dgm:spPr/>
      <dgm:t>
        <a:bodyPr/>
        <a:lstStyle/>
        <a:p>
          <a:r>
            <a:rPr lang="es-PE" dirty="0"/>
            <a:t>DETERIORO DE LA DIFUSIÓN</a:t>
          </a:r>
        </a:p>
      </dgm:t>
    </dgm:pt>
    <dgm:pt modelId="{3F595F3A-705D-41FC-847C-188C3FC1303E}" type="parTrans" cxnId="{A0195ECE-2EE1-42A8-829B-F5966C2F308D}">
      <dgm:prSet/>
      <dgm:spPr/>
      <dgm:t>
        <a:bodyPr/>
        <a:lstStyle/>
        <a:p>
          <a:endParaRPr lang="es-PE"/>
        </a:p>
      </dgm:t>
    </dgm:pt>
    <dgm:pt modelId="{DAC43412-FC8D-4B2F-9470-120B5E01AE38}" type="sibTrans" cxnId="{A0195ECE-2EE1-42A8-829B-F5966C2F308D}">
      <dgm:prSet/>
      <dgm:spPr/>
      <dgm:t>
        <a:bodyPr/>
        <a:lstStyle/>
        <a:p>
          <a:endParaRPr lang="es-PE"/>
        </a:p>
      </dgm:t>
    </dgm:pt>
    <dgm:pt modelId="{85C38EE5-0799-4CEE-BF11-C3BA78AB86F3}">
      <dgm:prSet phldrT="[Texto]"/>
      <dgm:spPr/>
      <dgm:t>
        <a:bodyPr/>
        <a:lstStyle/>
        <a:p>
          <a:r>
            <a:rPr lang="es-PE" dirty="0"/>
            <a:t>PRESION INSPIRADA DE O2 REDUCIDA (PiO2)</a:t>
          </a:r>
        </a:p>
      </dgm:t>
    </dgm:pt>
    <dgm:pt modelId="{34F9066C-4D38-40BE-8DA4-D3299E264964}" type="parTrans" cxnId="{DB88E227-4F8A-4D2E-8F86-7BFE9EF04A9C}">
      <dgm:prSet/>
      <dgm:spPr/>
      <dgm:t>
        <a:bodyPr/>
        <a:lstStyle/>
        <a:p>
          <a:endParaRPr lang="es-PE"/>
        </a:p>
      </dgm:t>
    </dgm:pt>
    <dgm:pt modelId="{C5AAAD71-87FD-4D72-BBC8-4A8208B3E266}" type="sibTrans" cxnId="{DB88E227-4F8A-4D2E-8F86-7BFE9EF04A9C}">
      <dgm:prSet/>
      <dgm:spPr/>
      <dgm:t>
        <a:bodyPr/>
        <a:lstStyle/>
        <a:p>
          <a:endParaRPr lang="es-PE"/>
        </a:p>
      </dgm:t>
    </dgm:pt>
    <dgm:pt modelId="{AC26F504-1A91-4F2C-846F-E87B16A241D6}" type="pres">
      <dgm:prSet presAssocID="{EB6C0251-3CBB-4D15-8D16-77FD999BE7E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4804082-B391-40D9-9552-D3E36BBE3535}" type="pres">
      <dgm:prSet presAssocID="{780D77C4-AA96-4BF1-9EF9-5FEA5B290057}" presName="root1" presStyleCnt="0"/>
      <dgm:spPr/>
    </dgm:pt>
    <dgm:pt modelId="{B7C389F6-511C-496C-99E4-8B50A8A27A37}" type="pres">
      <dgm:prSet presAssocID="{780D77C4-AA96-4BF1-9EF9-5FEA5B290057}" presName="LevelOneTextNode" presStyleLbl="node0" presStyleIdx="0" presStyleCnt="1">
        <dgm:presLayoutVars>
          <dgm:chPref val="3"/>
        </dgm:presLayoutVars>
      </dgm:prSet>
      <dgm:spPr/>
    </dgm:pt>
    <dgm:pt modelId="{32F396D0-FE95-458D-B32A-6DE54F048DBE}" type="pres">
      <dgm:prSet presAssocID="{780D77C4-AA96-4BF1-9EF9-5FEA5B290057}" presName="level2hierChild" presStyleCnt="0"/>
      <dgm:spPr/>
    </dgm:pt>
    <dgm:pt modelId="{19F4D075-72EC-4D54-85A0-EF70F62C268A}" type="pres">
      <dgm:prSet presAssocID="{D21339F4-902A-4667-B746-CDF2FD0EBA19}" presName="conn2-1" presStyleLbl="parChTrans1D2" presStyleIdx="0" presStyleCnt="4"/>
      <dgm:spPr/>
    </dgm:pt>
    <dgm:pt modelId="{DD5C4368-268B-493F-9ADD-7B84A1F17966}" type="pres">
      <dgm:prSet presAssocID="{D21339F4-902A-4667-B746-CDF2FD0EBA19}" presName="connTx" presStyleLbl="parChTrans1D2" presStyleIdx="0" presStyleCnt="4"/>
      <dgm:spPr/>
    </dgm:pt>
    <dgm:pt modelId="{6E259B3C-026F-4270-B50F-51149508EC37}" type="pres">
      <dgm:prSet presAssocID="{B9654DA3-03A1-4BB9-B455-DD03EE067966}" presName="root2" presStyleCnt="0"/>
      <dgm:spPr/>
    </dgm:pt>
    <dgm:pt modelId="{6EECE695-CEFF-4E3C-A84A-3D0C872B2242}" type="pres">
      <dgm:prSet presAssocID="{B9654DA3-03A1-4BB9-B455-DD03EE067966}" presName="LevelTwoTextNode" presStyleLbl="node2" presStyleIdx="0" presStyleCnt="4">
        <dgm:presLayoutVars>
          <dgm:chPref val="3"/>
        </dgm:presLayoutVars>
      </dgm:prSet>
      <dgm:spPr/>
    </dgm:pt>
    <dgm:pt modelId="{8C56C8F0-C46D-4210-B7CF-6900941D3EC9}" type="pres">
      <dgm:prSet presAssocID="{B9654DA3-03A1-4BB9-B455-DD03EE067966}" presName="level3hierChild" presStyleCnt="0"/>
      <dgm:spPr/>
    </dgm:pt>
    <dgm:pt modelId="{9F5FB3F5-DFD5-4775-89C9-4C9E5F77E206}" type="pres">
      <dgm:prSet presAssocID="{34799048-3A38-4534-91EE-B48E0C606729}" presName="conn2-1" presStyleLbl="parChTrans1D2" presStyleIdx="1" presStyleCnt="4"/>
      <dgm:spPr/>
    </dgm:pt>
    <dgm:pt modelId="{48F484A3-350D-4CAF-888F-72198208A953}" type="pres">
      <dgm:prSet presAssocID="{34799048-3A38-4534-91EE-B48E0C606729}" presName="connTx" presStyleLbl="parChTrans1D2" presStyleIdx="1" presStyleCnt="4"/>
      <dgm:spPr/>
    </dgm:pt>
    <dgm:pt modelId="{D189BAD3-91CF-42BB-927F-5351CC7A8FCA}" type="pres">
      <dgm:prSet presAssocID="{28C474F3-2CF9-4ACD-8503-E9654BFC384C}" presName="root2" presStyleCnt="0"/>
      <dgm:spPr/>
    </dgm:pt>
    <dgm:pt modelId="{01DF64DC-D891-4294-A303-46A3D01ED692}" type="pres">
      <dgm:prSet presAssocID="{28C474F3-2CF9-4ACD-8503-E9654BFC384C}" presName="LevelTwoTextNode" presStyleLbl="node2" presStyleIdx="1" presStyleCnt="4">
        <dgm:presLayoutVars>
          <dgm:chPref val="3"/>
        </dgm:presLayoutVars>
      </dgm:prSet>
      <dgm:spPr/>
    </dgm:pt>
    <dgm:pt modelId="{0C757233-B1D1-49C4-959F-F801C6901964}" type="pres">
      <dgm:prSet presAssocID="{28C474F3-2CF9-4ACD-8503-E9654BFC384C}" presName="level3hierChild" presStyleCnt="0"/>
      <dgm:spPr/>
    </dgm:pt>
    <dgm:pt modelId="{CB4AB492-B182-4571-A9DF-3062CF4AF6AA}" type="pres">
      <dgm:prSet presAssocID="{3F595F3A-705D-41FC-847C-188C3FC1303E}" presName="conn2-1" presStyleLbl="parChTrans1D2" presStyleIdx="2" presStyleCnt="4"/>
      <dgm:spPr/>
    </dgm:pt>
    <dgm:pt modelId="{FDFBC4B3-577D-4F68-84EE-0DAE4000849D}" type="pres">
      <dgm:prSet presAssocID="{3F595F3A-705D-41FC-847C-188C3FC1303E}" presName="connTx" presStyleLbl="parChTrans1D2" presStyleIdx="2" presStyleCnt="4"/>
      <dgm:spPr/>
    </dgm:pt>
    <dgm:pt modelId="{50400658-17C9-4A10-9F47-74A52E3695AB}" type="pres">
      <dgm:prSet presAssocID="{A1FC335C-6D8E-47F0-B4D3-84EE6C6E5984}" presName="root2" presStyleCnt="0"/>
      <dgm:spPr/>
    </dgm:pt>
    <dgm:pt modelId="{0F75675C-734E-4E32-9D63-1133C05C46B2}" type="pres">
      <dgm:prSet presAssocID="{A1FC335C-6D8E-47F0-B4D3-84EE6C6E5984}" presName="LevelTwoTextNode" presStyleLbl="node2" presStyleIdx="2" presStyleCnt="4">
        <dgm:presLayoutVars>
          <dgm:chPref val="3"/>
        </dgm:presLayoutVars>
      </dgm:prSet>
      <dgm:spPr/>
    </dgm:pt>
    <dgm:pt modelId="{A312E4C7-6C00-49A5-BB40-082B3B0B02EC}" type="pres">
      <dgm:prSet presAssocID="{A1FC335C-6D8E-47F0-B4D3-84EE6C6E5984}" presName="level3hierChild" presStyleCnt="0"/>
      <dgm:spPr/>
    </dgm:pt>
    <dgm:pt modelId="{D4A7690E-FAC9-46DF-B597-E8993BC94C78}" type="pres">
      <dgm:prSet presAssocID="{34F9066C-4D38-40BE-8DA4-D3299E264964}" presName="conn2-1" presStyleLbl="parChTrans1D2" presStyleIdx="3" presStyleCnt="4"/>
      <dgm:spPr/>
    </dgm:pt>
    <dgm:pt modelId="{BCFF3BD3-8B39-4F86-849D-BB48046BB728}" type="pres">
      <dgm:prSet presAssocID="{34F9066C-4D38-40BE-8DA4-D3299E264964}" presName="connTx" presStyleLbl="parChTrans1D2" presStyleIdx="3" presStyleCnt="4"/>
      <dgm:spPr/>
    </dgm:pt>
    <dgm:pt modelId="{30070534-A208-42EE-AEA5-23DF4F42624D}" type="pres">
      <dgm:prSet presAssocID="{85C38EE5-0799-4CEE-BF11-C3BA78AB86F3}" presName="root2" presStyleCnt="0"/>
      <dgm:spPr/>
    </dgm:pt>
    <dgm:pt modelId="{7D464F1D-5BE6-4986-AE6C-9D56CCCC72C8}" type="pres">
      <dgm:prSet presAssocID="{85C38EE5-0799-4CEE-BF11-C3BA78AB86F3}" presName="LevelTwoTextNode" presStyleLbl="node2" presStyleIdx="3" presStyleCnt="4">
        <dgm:presLayoutVars>
          <dgm:chPref val="3"/>
        </dgm:presLayoutVars>
      </dgm:prSet>
      <dgm:spPr/>
    </dgm:pt>
    <dgm:pt modelId="{E7207B5F-FFBE-43A0-ABE7-E5EBC4A4B4EC}" type="pres">
      <dgm:prSet presAssocID="{85C38EE5-0799-4CEE-BF11-C3BA78AB86F3}" presName="level3hierChild" presStyleCnt="0"/>
      <dgm:spPr/>
    </dgm:pt>
  </dgm:ptLst>
  <dgm:cxnLst>
    <dgm:cxn modelId="{F19CA30D-F1E3-415B-B46A-03CAAEEEDC31}" type="presOf" srcId="{34F9066C-4D38-40BE-8DA4-D3299E264964}" destId="{D4A7690E-FAC9-46DF-B597-E8993BC94C78}" srcOrd="0" destOrd="0" presId="urn:microsoft.com/office/officeart/2008/layout/HorizontalMultiLevelHierarchy"/>
    <dgm:cxn modelId="{62E4770E-2671-48EE-8EF6-2BFD579E1C77}" type="presOf" srcId="{3F595F3A-705D-41FC-847C-188C3FC1303E}" destId="{CB4AB492-B182-4571-A9DF-3062CF4AF6AA}" srcOrd="0" destOrd="0" presId="urn:microsoft.com/office/officeart/2008/layout/HorizontalMultiLevelHierarchy"/>
    <dgm:cxn modelId="{0347A013-9802-49A8-8CB9-9526DDED084F}" type="presOf" srcId="{780D77C4-AA96-4BF1-9EF9-5FEA5B290057}" destId="{B7C389F6-511C-496C-99E4-8B50A8A27A37}" srcOrd="0" destOrd="0" presId="urn:microsoft.com/office/officeart/2008/layout/HorizontalMultiLevelHierarchy"/>
    <dgm:cxn modelId="{DB88E227-4F8A-4D2E-8F86-7BFE9EF04A9C}" srcId="{780D77C4-AA96-4BF1-9EF9-5FEA5B290057}" destId="{85C38EE5-0799-4CEE-BF11-C3BA78AB86F3}" srcOrd="3" destOrd="0" parTransId="{34F9066C-4D38-40BE-8DA4-D3299E264964}" sibTransId="{C5AAAD71-87FD-4D72-BBC8-4A8208B3E266}"/>
    <dgm:cxn modelId="{760B575C-9DA6-4A60-866B-3778794C0F4D}" srcId="{780D77C4-AA96-4BF1-9EF9-5FEA5B290057}" destId="{28C474F3-2CF9-4ACD-8503-E9654BFC384C}" srcOrd="1" destOrd="0" parTransId="{34799048-3A38-4534-91EE-B48E0C606729}" sibTransId="{5B739C94-34D6-4256-B074-3FE72A53BDBC}"/>
    <dgm:cxn modelId="{821EB36A-843B-4F0B-B74F-D696243EEB39}" type="presOf" srcId="{28C474F3-2CF9-4ACD-8503-E9654BFC384C}" destId="{01DF64DC-D891-4294-A303-46A3D01ED692}" srcOrd="0" destOrd="0" presId="urn:microsoft.com/office/officeart/2008/layout/HorizontalMultiLevelHierarchy"/>
    <dgm:cxn modelId="{767BF550-58C4-4615-9EA1-9D39740C42D8}" type="presOf" srcId="{85C38EE5-0799-4CEE-BF11-C3BA78AB86F3}" destId="{7D464F1D-5BE6-4986-AE6C-9D56CCCC72C8}" srcOrd="0" destOrd="0" presId="urn:microsoft.com/office/officeart/2008/layout/HorizontalMultiLevelHierarchy"/>
    <dgm:cxn modelId="{5B9B2152-FEDB-41D1-BB61-1CA7130EA29B}" type="presOf" srcId="{D21339F4-902A-4667-B746-CDF2FD0EBA19}" destId="{19F4D075-72EC-4D54-85A0-EF70F62C268A}" srcOrd="0" destOrd="0" presId="urn:microsoft.com/office/officeart/2008/layout/HorizontalMultiLevelHierarchy"/>
    <dgm:cxn modelId="{0B8C0D7A-92D7-426D-8817-CECB9594F7B6}" type="presOf" srcId="{D21339F4-902A-4667-B746-CDF2FD0EBA19}" destId="{DD5C4368-268B-493F-9ADD-7B84A1F17966}" srcOrd="1" destOrd="0" presId="urn:microsoft.com/office/officeart/2008/layout/HorizontalMultiLevelHierarchy"/>
    <dgm:cxn modelId="{CA7A3F7E-7745-4FE7-9498-2B5A7E72E91F}" type="presOf" srcId="{34F9066C-4D38-40BE-8DA4-D3299E264964}" destId="{BCFF3BD3-8B39-4F86-849D-BB48046BB728}" srcOrd="1" destOrd="0" presId="urn:microsoft.com/office/officeart/2008/layout/HorizontalMultiLevelHierarchy"/>
    <dgm:cxn modelId="{24498385-E178-409C-A65F-49D9742482C6}" srcId="{780D77C4-AA96-4BF1-9EF9-5FEA5B290057}" destId="{B9654DA3-03A1-4BB9-B455-DD03EE067966}" srcOrd="0" destOrd="0" parTransId="{D21339F4-902A-4667-B746-CDF2FD0EBA19}" sibTransId="{2513C8E2-8F64-4E20-8A60-6BB1CE759FA7}"/>
    <dgm:cxn modelId="{954C0B8B-8B33-4E23-98A8-B49F3A878B14}" type="presOf" srcId="{34799048-3A38-4534-91EE-B48E0C606729}" destId="{48F484A3-350D-4CAF-888F-72198208A953}" srcOrd="1" destOrd="0" presId="urn:microsoft.com/office/officeart/2008/layout/HorizontalMultiLevelHierarchy"/>
    <dgm:cxn modelId="{2E11B48F-B856-4D9E-96E2-4D70A3225436}" type="presOf" srcId="{A1FC335C-6D8E-47F0-B4D3-84EE6C6E5984}" destId="{0F75675C-734E-4E32-9D63-1133C05C46B2}" srcOrd="0" destOrd="0" presId="urn:microsoft.com/office/officeart/2008/layout/HorizontalMultiLevelHierarchy"/>
    <dgm:cxn modelId="{B7435298-65DD-417A-867F-C02B069BE6AF}" type="presOf" srcId="{B9654DA3-03A1-4BB9-B455-DD03EE067966}" destId="{6EECE695-CEFF-4E3C-A84A-3D0C872B2242}" srcOrd="0" destOrd="0" presId="urn:microsoft.com/office/officeart/2008/layout/HorizontalMultiLevelHierarchy"/>
    <dgm:cxn modelId="{66DC41C3-AE5B-4C83-9469-AD81601051F9}" type="presOf" srcId="{34799048-3A38-4534-91EE-B48E0C606729}" destId="{9F5FB3F5-DFD5-4775-89C9-4C9E5F77E206}" srcOrd="0" destOrd="0" presId="urn:microsoft.com/office/officeart/2008/layout/HorizontalMultiLevelHierarchy"/>
    <dgm:cxn modelId="{2E6DCCCA-CA7B-42EE-829E-193301747D74}" srcId="{EB6C0251-3CBB-4D15-8D16-77FD999BE7E4}" destId="{780D77C4-AA96-4BF1-9EF9-5FEA5B290057}" srcOrd="0" destOrd="0" parTransId="{A5EBE6A0-C3B7-42AB-B478-CAFF897182B7}" sibTransId="{EDDC6461-8E87-4946-8F29-2423ECC3F9DF}"/>
    <dgm:cxn modelId="{A0195ECE-2EE1-42A8-829B-F5966C2F308D}" srcId="{780D77C4-AA96-4BF1-9EF9-5FEA5B290057}" destId="{A1FC335C-6D8E-47F0-B4D3-84EE6C6E5984}" srcOrd="2" destOrd="0" parTransId="{3F595F3A-705D-41FC-847C-188C3FC1303E}" sibTransId="{DAC43412-FC8D-4B2F-9470-120B5E01AE38}"/>
    <dgm:cxn modelId="{86C1C9D4-D26B-47E6-9443-54C9BF6E90B5}" type="presOf" srcId="{EB6C0251-3CBB-4D15-8D16-77FD999BE7E4}" destId="{AC26F504-1A91-4F2C-846F-E87B16A241D6}" srcOrd="0" destOrd="0" presId="urn:microsoft.com/office/officeart/2008/layout/HorizontalMultiLevelHierarchy"/>
    <dgm:cxn modelId="{0C414FE4-35FA-4223-B3D0-0B815022CF84}" type="presOf" srcId="{3F595F3A-705D-41FC-847C-188C3FC1303E}" destId="{FDFBC4B3-577D-4F68-84EE-0DAE4000849D}" srcOrd="1" destOrd="0" presId="urn:microsoft.com/office/officeart/2008/layout/HorizontalMultiLevelHierarchy"/>
    <dgm:cxn modelId="{15498FE7-E5A0-433F-88A4-D6EAC0E7B638}" type="presParOf" srcId="{AC26F504-1A91-4F2C-846F-E87B16A241D6}" destId="{F4804082-B391-40D9-9552-D3E36BBE3535}" srcOrd="0" destOrd="0" presId="urn:microsoft.com/office/officeart/2008/layout/HorizontalMultiLevelHierarchy"/>
    <dgm:cxn modelId="{D1AF4038-1455-477E-9EB3-1AD7D9AE6941}" type="presParOf" srcId="{F4804082-B391-40D9-9552-D3E36BBE3535}" destId="{B7C389F6-511C-496C-99E4-8B50A8A27A37}" srcOrd="0" destOrd="0" presId="urn:microsoft.com/office/officeart/2008/layout/HorizontalMultiLevelHierarchy"/>
    <dgm:cxn modelId="{6C8F84AE-5D57-42E2-94F8-7FCA2DB2ECBE}" type="presParOf" srcId="{F4804082-B391-40D9-9552-D3E36BBE3535}" destId="{32F396D0-FE95-458D-B32A-6DE54F048DBE}" srcOrd="1" destOrd="0" presId="urn:microsoft.com/office/officeart/2008/layout/HorizontalMultiLevelHierarchy"/>
    <dgm:cxn modelId="{37C68E79-8E52-4BBD-BF11-912D40BF8F86}" type="presParOf" srcId="{32F396D0-FE95-458D-B32A-6DE54F048DBE}" destId="{19F4D075-72EC-4D54-85A0-EF70F62C268A}" srcOrd="0" destOrd="0" presId="urn:microsoft.com/office/officeart/2008/layout/HorizontalMultiLevelHierarchy"/>
    <dgm:cxn modelId="{DC2C1002-8F2C-453B-8170-C81F1777767F}" type="presParOf" srcId="{19F4D075-72EC-4D54-85A0-EF70F62C268A}" destId="{DD5C4368-268B-493F-9ADD-7B84A1F17966}" srcOrd="0" destOrd="0" presId="urn:microsoft.com/office/officeart/2008/layout/HorizontalMultiLevelHierarchy"/>
    <dgm:cxn modelId="{F69D3390-F744-4F60-BB8F-20D31A6E7EDA}" type="presParOf" srcId="{32F396D0-FE95-458D-B32A-6DE54F048DBE}" destId="{6E259B3C-026F-4270-B50F-51149508EC37}" srcOrd="1" destOrd="0" presId="urn:microsoft.com/office/officeart/2008/layout/HorizontalMultiLevelHierarchy"/>
    <dgm:cxn modelId="{9C5C8DC0-DA69-441B-98E3-69065A469492}" type="presParOf" srcId="{6E259B3C-026F-4270-B50F-51149508EC37}" destId="{6EECE695-CEFF-4E3C-A84A-3D0C872B2242}" srcOrd="0" destOrd="0" presId="urn:microsoft.com/office/officeart/2008/layout/HorizontalMultiLevelHierarchy"/>
    <dgm:cxn modelId="{007BA20F-3E8E-4443-BA8C-F52FA2F48C57}" type="presParOf" srcId="{6E259B3C-026F-4270-B50F-51149508EC37}" destId="{8C56C8F0-C46D-4210-B7CF-6900941D3EC9}" srcOrd="1" destOrd="0" presId="urn:microsoft.com/office/officeart/2008/layout/HorizontalMultiLevelHierarchy"/>
    <dgm:cxn modelId="{F02C426E-9171-490F-B06C-84C707DDDC77}" type="presParOf" srcId="{32F396D0-FE95-458D-B32A-6DE54F048DBE}" destId="{9F5FB3F5-DFD5-4775-89C9-4C9E5F77E206}" srcOrd="2" destOrd="0" presId="urn:microsoft.com/office/officeart/2008/layout/HorizontalMultiLevelHierarchy"/>
    <dgm:cxn modelId="{4456ADB2-5DC3-4314-9C62-C3FC8611300E}" type="presParOf" srcId="{9F5FB3F5-DFD5-4775-89C9-4C9E5F77E206}" destId="{48F484A3-350D-4CAF-888F-72198208A953}" srcOrd="0" destOrd="0" presId="urn:microsoft.com/office/officeart/2008/layout/HorizontalMultiLevelHierarchy"/>
    <dgm:cxn modelId="{13894589-9243-4B4A-8E57-52A7CDFCDEB4}" type="presParOf" srcId="{32F396D0-FE95-458D-B32A-6DE54F048DBE}" destId="{D189BAD3-91CF-42BB-927F-5351CC7A8FCA}" srcOrd="3" destOrd="0" presId="urn:microsoft.com/office/officeart/2008/layout/HorizontalMultiLevelHierarchy"/>
    <dgm:cxn modelId="{C5CB2EB4-AC0C-47AF-B67C-35F275A7C72C}" type="presParOf" srcId="{D189BAD3-91CF-42BB-927F-5351CC7A8FCA}" destId="{01DF64DC-D891-4294-A303-46A3D01ED692}" srcOrd="0" destOrd="0" presId="urn:microsoft.com/office/officeart/2008/layout/HorizontalMultiLevelHierarchy"/>
    <dgm:cxn modelId="{43DCC26B-1CD3-4050-A286-96959BAE065D}" type="presParOf" srcId="{D189BAD3-91CF-42BB-927F-5351CC7A8FCA}" destId="{0C757233-B1D1-49C4-959F-F801C6901964}" srcOrd="1" destOrd="0" presId="urn:microsoft.com/office/officeart/2008/layout/HorizontalMultiLevelHierarchy"/>
    <dgm:cxn modelId="{FE49CCB5-F524-4FB7-BB56-558A02038F64}" type="presParOf" srcId="{32F396D0-FE95-458D-B32A-6DE54F048DBE}" destId="{CB4AB492-B182-4571-A9DF-3062CF4AF6AA}" srcOrd="4" destOrd="0" presId="urn:microsoft.com/office/officeart/2008/layout/HorizontalMultiLevelHierarchy"/>
    <dgm:cxn modelId="{C44F936A-2C60-4FDD-9B98-A6625A905330}" type="presParOf" srcId="{CB4AB492-B182-4571-A9DF-3062CF4AF6AA}" destId="{FDFBC4B3-577D-4F68-84EE-0DAE4000849D}" srcOrd="0" destOrd="0" presId="urn:microsoft.com/office/officeart/2008/layout/HorizontalMultiLevelHierarchy"/>
    <dgm:cxn modelId="{3F97ED45-85E2-4948-9D52-18C07795AEF5}" type="presParOf" srcId="{32F396D0-FE95-458D-B32A-6DE54F048DBE}" destId="{50400658-17C9-4A10-9F47-74A52E3695AB}" srcOrd="5" destOrd="0" presId="urn:microsoft.com/office/officeart/2008/layout/HorizontalMultiLevelHierarchy"/>
    <dgm:cxn modelId="{C0E8984B-736B-47EE-AAF5-D3342174E758}" type="presParOf" srcId="{50400658-17C9-4A10-9F47-74A52E3695AB}" destId="{0F75675C-734E-4E32-9D63-1133C05C46B2}" srcOrd="0" destOrd="0" presId="urn:microsoft.com/office/officeart/2008/layout/HorizontalMultiLevelHierarchy"/>
    <dgm:cxn modelId="{41293FCB-2F8B-4E25-A4EB-13CA9462769D}" type="presParOf" srcId="{50400658-17C9-4A10-9F47-74A52E3695AB}" destId="{A312E4C7-6C00-49A5-BB40-082B3B0B02EC}" srcOrd="1" destOrd="0" presId="urn:microsoft.com/office/officeart/2008/layout/HorizontalMultiLevelHierarchy"/>
    <dgm:cxn modelId="{358EDD04-DE83-4A47-AEE5-9EBBCD1FB847}" type="presParOf" srcId="{32F396D0-FE95-458D-B32A-6DE54F048DBE}" destId="{D4A7690E-FAC9-46DF-B597-E8993BC94C78}" srcOrd="6" destOrd="0" presId="urn:microsoft.com/office/officeart/2008/layout/HorizontalMultiLevelHierarchy"/>
    <dgm:cxn modelId="{2F2EB862-5D83-4143-B56B-058B93F93636}" type="presParOf" srcId="{D4A7690E-FAC9-46DF-B597-E8993BC94C78}" destId="{BCFF3BD3-8B39-4F86-849D-BB48046BB728}" srcOrd="0" destOrd="0" presId="urn:microsoft.com/office/officeart/2008/layout/HorizontalMultiLevelHierarchy"/>
    <dgm:cxn modelId="{07771A01-2DBD-4ABB-88A5-8FCA345FA8C6}" type="presParOf" srcId="{32F396D0-FE95-458D-B32A-6DE54F048DBE}" destId="{30070534-A208-42EE-AEA5-23DF4F42624D}" srcOrd="7" destOrd="0" presId="urn:microsoft.com/office/officeart/2008/layout/HorizontalMultiLevelHierarchy"/>
    <dgm:cxn modelId="{0F6C6565-DEF0-49F4-9B3E-EC4BBD46FD3D}" type="presParOf" srcId="{30070534-A208-42EE-AEA5-23DF4F42624D}" destId="{7D464F1D-5BE6-4986-AE6C-9D56CCCC72C8}" srcOrd="0" destOrd="0" presId="urn:microsoft.com/office/officeart/2008/layout/HorizontalMultiLevelHierarchy"/>
    <dgm:cxn modelId="{FCF0CB08-934B-4B05-BBED-036F4EA94DD3}" type="presParOf" srcId="{30070534-A208-42EE-AEA5-23DF4F42624D}" destId="{E7207B5F-FFBE-43A0-ABE7-E5EBC4A4B4E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0A5128-F0F0-4847-9C76-EA899055B5D6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85D950CF-9138-4D26-AF0D-B8469883968E}">
      <dgm:prSet phldrT="[Texto]"/>
      <dgm:spPr/>
      <dgm:t>
        <a:bodyPr/>
        <a:lstStyle/>
        <a:p>
          <a:r>
            <a:rPr lang="es-PE" dirty="0"/>
            <a:t>PRODUCCIÓN EXCESIVA DE CO2</a:t>
          </a:r>
        </a:p>
      </dgm:t>
    </dgm:pt>
    <dgm:pt modelId="{6DF1CEC0-BBB6-4EBC-A078-126C52B15074}" type="parTrans" cxnId="{11695A12-4D7C-4CB5-8987-D8EE5597C9F7}">
      <dgm:prSet/>
      <dgm:spPr/>
      <dgm:t>
        <a:bodyPr/>
        <a:lstStyle/>
        <a:p>
          <a:endParaRPr lang="es-PE"/>
        </a:p>
      </dgm:t>
    </dgm:pt>
    <dgm:pt modelId="{172180DB-5D6A-44E7-B4EB-DFB49130410B}" type="sibTrans" cxnId="{11695A12-4D7C-4CB5-8987-D8EE5597C9F7}">
      <dgm:prSet/>
      <dgm:spPr/>
      <dgm:t>
        <a:bodyPr/>
        <a:lstStyle/>
        <a:p>
          <a:endParaRPr lang="es-PE"/>
        </a:p>
      </dgm:t>
    </dgm:pt>
    <dgm:pt modelId="{5D10ED98-B33F-4EA7-8E4B-80607341118A}">
      <dgm:prSet phldrT="[Texto]"/>
      <dgm:spPr/>
      <dgm:t>
        <a:bodyPr/>
        <a:lstStyle/>
        <a:p>
          <a:r>
            <a:rPr lang="es-PE" dirty="0"/>
            <a:t>Exceso de carbohidratos</a:t>
          </a:r>
        </a:p>
      </dgm:t>
    </dgm:pt>
    <dgm:pt modelId="{A14B56FE-51AC-4370-A2F8-8FD68C363DFC}" type="parTrans" cxnId="{CE411A42-E720-4FB4-8B78-55CA1953CB31}">
      <dgm:prSet/>
      <dgm:spPr/>
      <dgm:t>
        <a:bodyPr/>
        <a:lstStyle/>
        <a:p>
          <a:endParaRPr lang="es-PE"/>
        </a:p>
      </dgm:t>
    </dgm:pt>
    <dgm:pt modelId="{D0E6EAEB-9AEB-44A5-B987-9C5A7A6428F1}" type="sibTrans" cxnId="{CE411A42-E720-4FB4-8B78-55CA1953CB31}">
      <dgm:prSet/>
      <dgm:spPr/>
      <dgm:t>
        <a:bodyPr/>
        <a:lstStyle/>
        <a:p>
          <a:endParaRPr lang="es-PE"/>
        </a:p>
      </dgm:t>
    </dgm:pt>
    <dgm:pt modelId="{ECEE7493-154F-4101-8761-7CA00C4E926F}">
      <dgm:prSet phldrT="[Texto]"/>
      <dgm:spPr/>
      <dgm:t>
        <a:bodyPr/>
        <a:lstStyle/>
        <a:p>
          <a:r>
            <a:rPr lang="es-PE" dirty="0"/>
            <a:t>Condiciones hipercatabólicas(quemaduras, hipertiroidismo, fiebre persistente..)</a:t>
          </a:r>
        </a:p>
      </dgm:t>
    </dgm:pt>
    <dgm:pt modelId="{2C8ECBC9-1208-468D-814D-EE5004ACA3F7}" type="parTrans" cxnId="{ACB754F3-0602-4437-B32C-AE83FA34A404}">
      <dgm:prSet/>
      <dgm:spPr/>
      <dgm:t>
        <a:bodyPr/>
        <a:lstStyle/>
        <a:p>
          <a:endParaRPr lang="es-PE"/>
        </a:p>
      </dgm:t>
    </dgm:pt>
    <dgm:pt modelId="{1AA6DAEE-BB5E-477F-961A-BD4478FEAF7F}" type="sibTrans" cxnId="{ACB754F3-0602-4437-B32C-AE83FA34A404}">
      <dgm:prSet/>
      <dgm:spPr/>
      <dgm:t>
        <a:bodyPr/>
        <a:lstStyle/>
        <a:p>
          <a:endParaRPr lang="es-PE"/>
        </a:p>
      </dgm:t>
    </dgm:pt>
    <dgm:pt modelId="{A42D4B93-0447-419D-8618-3A73E1D6E809}">
      <dgm:prSet phldrT="[Texto]"/>
      <dgm:spPr/>
      <dgm:t>
        <a:bodyPr/>
        <a:lstStyle/>
        <a:p>
          <a:r>
            <a:rPr lang="es-PE" dirty="0"/>
            <a:t>VENTILACIÓN ALVEOLAR DISMINUÍDA</a:t>
          </a:r>
        </a:p>
      </dgm:t>
    </dgm:pt>
    <dgm:pt modelId="{528FE6D8-1FD5-4575-ABC1-0F1FAE2AAB56}" type="parTrans" cxnId="{1B251039-B9BD-4A5B-A170-16B39B88FBA7}">
      <dgm:prSet/>
      <dgm:spPr/>
      <dgm:t>
        <a:bodyPr/>
        <a:lstStyle/>
        <a:p>
          <a:endParaRPr lang="es-PE"/>
        </a:p>
      </dgm:t>
    </dgm:pt>
    <dgm:pt modelId="{E0C122D8-1009-423A-8F46-37E658276ECA}" type="sibTrans" cxnId="{1B251039-B9BD-4A5B-A170-16B39B88FBA7}">
      <dgm:prSet/>
      <dgm:spPr/>
      <dgm:t>
        <a:bodyPr/>
        <a:lstStyle/>
        <a:p>
          <a:endParaRPr lang="es-PE"/>
        </a:p>
      </dgm:t>
    </dgm:pt>
    <dgm:pt modelId="{2F031F1A-3A01-420B-9045-E250844081CD}">
      <dgm:prSet phldrT="[Texto]"/>
      <dgm:spPr/>
      <dgm:t>
        <a:bodyPr/>
        <a:lstStyle/>
        <a:p>
          <a:r>
            <a:rPr lang="es-PE" dirty="0"/>
            <a:t>Depresión centro respiratorio</a:t>
          </a:r>
        </a:p>
      </dgm:t>
    </dgm:pt>
    <dgm:pt modelId="{A7CBBA95-6ED9-4A5E-A8A8-678808F3ECF2}" type="parTrans" cxnId="{4C152B0F-2F8C-405E-8C3D-9A17B261B6A3}">
      <dgm:prSet/>
      <dgm:spPr/>
      <dgm:t>
        <a:bodyPr/>
        <a:lstStyle/>
        <a:p>
          <a:endParaRPr lang="es-PE"/>
        </a:p>
      </dgm:t>
    </dgm:pt>
    <dgm:pt modelId="{B20F8F1E-28AC-419E-AEE3-E14ED5FCE3FB}" type="sibTrans" cxnId="{4C152B0F-2F8C-405E-8C3D-9A17B261B6A3}">
      <dgm:prSet/>
      <dgm:spPr/>
      <dgm:t>
        <a:bodyPr/>
        <a:lstStyle/>
        <a:p>
          <a:endParaRPr lang="es-PE"/>
        </a:p>
      </dgm:t>
    </dgm:pt>
    <dgm:pt modelId="{274B0576-8177-4B79-9FC0-19492A0566E8}">
      <dgm:prSet phldrT="[Texto]"/>
      <dgm:spPr/>
      <dgm:t>
        <a:bodyPr/>
        <a:lstStyle/>
        <a:p>
          <a:r>
            <a:rPr lang="es-PE" dirty="0"/>
            <a:t>Miastenia </a:t>
          </a:r>
          <a:r>
            <a:rPr lang="es-PE" dirty="0" err="1"/>
            <a:t>gravis</a:t>
          </a:r>
          <a:r>
            <a:rPr lang="es-PE" dirty="0"/>
            <a:t>, </a:t>
          </a:r>
          <a:r>
            <a:rPr lang="es-PE" dirty="0" err="1"/>
            <a:t>guillaín</a:t>
          </a:r>
          <a:r>
            <a:rPr lang="es-PE" dirty="0"/>
            <a:t> barré,..</a:t>
          </a:r>
        </a:p>
      </dgm:t>
    </dgm:pt>
    <dgm:pt modelId="{63838B88-A3BF-4974-B07F-679A7036B7F4}" type="parTrans" cxnId="{E2141BCF-4F7C-4869-B2D8-889F6CF2AFAA}">
      <dgm:prSet/>
      <dgm:spPr/>
      <dgm:t>
        <a:bodyPr/>
        <a:lstStyle/>
        <a:p>
          <a:endParaRPr lang="es-PE"/>
        </a:p>
      </dgm:t>
    </dgm:pt>
    <dgm:pt modelId="{0985D6FF-D2EA-4869-A4AA-7CEB6541F952}" type="sibTrans" cxnId="{E2141BCF-4F7C-4869-B2D8-889F6CF2AFAA}">
      <dgm:prSet/>
      <dgm:spPr/>
      <dgm:t>
        <a:bodyPr/>
        <a:lstStyle/>
        <a:p>
          <a:endParaRPr lang="es-PE"/>
        </a:p>
      </dgm:t>
    </dgm:pt>
    <dgm:pt modelId="{ECE83F04-AA7B-43E6-8E93-6FBA1EDE5243}" type="pres">
      <dgm:prSet presAssocID="{DB0A5128-F0F0-4847-9C76-EA899055B5D6}" presName="Name0" presStyleCnt="0">
        <dgm:presLayoutVars>
          <dgm:dir/>
          <dgm:animLvl val="lvl"/>
          <dgm:resizeHandles/>
        </dgm:presLayoutVars>
      </dgm:prSet>
      <dgm:spPr/>
    </dgm:pt>
    <dgm:pt modelId="{AB7E0D96-600E-4EE9-A9DB-2CADA004C0C4}" type="pres">
      <dgm:prSet presAssocID="{85D950CF-9138-4D26-AF0D-B8469883968E}" presName="linNode" presStyleCnt="0"/>
      <dgm:spPr/>
    </dgm:pt>
    <dgm:pt modelId="{1CBF179A-9A34-460D-81F5-F1A962D9667A}" type="pres">
      <dgm:prSet presAssocID="{85D950CF-9138-4D26-AF0D-B8469883968E}" presName="parentShp" presStyleLbl="node1" presStyleIdx="0" presStyleCnt="2">
        <dgm:presLayoutVars>
          <dgm:bulletEnabled val="1"/>
        </dgm:presLayoutVars>
      </dgm:prSet>
      <dgm:spPr/>
    </dgm:pt>
    <dgm:pt modelId="{5B658EFF-A417-414D-807E-72EA09CEC73C}" type="pres">
      <dgm:prSet presAssocID="{85D950CF-9138-4D26-AF0D-B8469883968E}" presName="childShp" presStyleLbl="bgAccFollowNode1" presStyleIdx="0" presStyleCnt="2">
        <dgm:presLayoutVars>
          <dgm:bulletEnabled val="1"/>
        </dgm:presLayoutVars>
      </dgm:prSet>
      <dgm:spPr/>
    </dgm:pt>
    <dgm:pt modelId="{004D788C-56B8-40AB-9A54-0DB590FF035A}" type="pres">
      <dgm:prSet presAssocID="{172180DB-5D6A-44E7-B4EB-DFB49130410B}" presName="spacing" presStyleCnt="0"/>
      <dgm:spPr/>
    </dgm:pt>
    <dgm:pt modelId="{4FEDB685-99F1-43B9-B2F3-1E3EBF9DD69A}" type="pres">
      <dgm:prSet presAssocID="{A42D4B93-0447-419D-8618-3A73E1D6E809}" presName="linNode" presStyleCnt="0"/>
      <dgm:spPr/>
    </dgm:pt>
    <dgm:pt modelId="{DB27C0A9-854C-4260-AEEA-83720B6C43AA}" type="pres">
      <dgm:prSet presAssocID="{A42D4B93-0447-419D-8618-3A73E1D6E809}" presName="parentShp" presStyleLbl="node1" presStyleIdx="1" presStyleCnt="2">
        <dgm:presLayoutVars>
          <dgm:bulletEnabled val="1"/>
        </dgm:presLayoutVars>
      </dgm:prSet>
      <dgm:spPr/>
    </dgm:pt>
    <dgm:pt modelId="{897D5533-1279-424B-8324-B48952201CCD}" type="pres">
      <dgm:prSet presAssocID="{A42D4B93-0447-419D-8618-3A73E1D6E809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4C152B0F-2F8C-405E-8C3D-9A17B261B6A3}" srcId="{A42D4B93-0447-419D-8618-3A73E1D6E809}" destId="{2F031F1A-3A01-420B-9045-E250844081CD}" srcOrd="0" destOrd="0" parTransId="{A7CBBA95-6ED9-4A5E-A8A8-678808F3ECF2}" sibTransId="{B20F8F1E-28AC-419E-AEE3-E14ED5FCE3FB}"/>
    <dgm:cxn modelId="{11695A12-4D7C-4CB5-8987-D8EE5597C9F7}" srcId="{DB0A5128-F0F0-4847-9C76-EA899055B5D6}" destId="{85D950CF-9138-4D26-AF0D-B8469883968E}" srcOrd="0" destOrd="0" parTransId="{6DF1CEC0-BBB6-4EBC-A078-126C52B15074}" sibTransId="{172180DB-5D6A-44E7-B4EB-DFB49130410B}"/>
    <dgm:cxn modelId="{66C82B25-E138-4F0C-B682-0AD586FE60C3}" type="presOf" srcId="{A42D4B93-0447-419D-8618-3A73E1D6E809}" destId="{DB27C0A9-854C-4260-AEEA-83720B6C43AA}" srcOrd="0" destOrd="0" presId="urn:microsoft.com/office/officeart/2005/8/layout/vList6"/>
    <dgm:cxn modelId="{1B251039-B9BD-4A5B-A170-16B39B88FBA7}" srcId="{DB0A5128-F0F0-4847-9C76-EA899055B5D6}" destId="{A42D4B93-0447-419D-8618-3A73E1D6E809}" srcOrd="1" destOrd="0" parTransId="{528FE6D8-1FD5-4575-ABC1-0F1FAE2AAB56}" sibTransId="{E0C122D8-1009-423A-8F46-37E658276ECA}"/>
    <dgm:cxn modelId="{CE411A42-E720-4FB4-8B78-55CA1953CB31}" srcId="{85D950CF-9138-4D26-AF0D-B8469883968E}" destId="{5D10ED98-B33F-4EA7-8E4B-80607341118A}" srcOrd="0" destOrd="0" parTransId="{A14B56FE-51AC-4370-A2F8-8FD68C363DFC}" sibTransId="{D0E6EAEB-9AEB-44A5-B987-9C5A7A6428F1}"/>
    <dgm:cxn modelId="{7A3C938D-C405-41C0-8978-6F16AD6FFF21}" type="presOf" srcId="{274B0576-8177-4B79-9FC0-19492A0566E8}" destId="{897D5533-1279-424B-8324-B48952201CCD}" srcOrd="0" destOrd="1" presId="urn:microsoft.com/office/officeart/2005/8/layout/vList6"/>
    <dgm:cxn modelId="{50B4CC9C-1AED-4375-9447-5E10E3D5F8BD}" type="presOf" srcId="{5D10ED98-B33F-4EA7-8E4B-80607341118A}" destId="{5B658EFF-A417-414D-807E-72EA09CEC73C}" srcOrd="0" destOrd="0" presId="urn:microsoft.com/office/officeart/2005/8/layout/vList6"/>
    <dgm:cxn modelId="{5D00289D-F20E-4271-AA56-4541B62DEB43}" type="presOf" srcId="{2F031F1A-3A01-420B-9045-E250844081CD}" destId="{897D5533-1279-424B-8324-B48952201CCD}" srcOrd="0" destOrd="0" presId="urn:microsoft.com/office/officeart/2005/8/layout/vList6"/>
    <dgm:cxn modelId="{6693E1B8-087D-4C34-86B8-E3F6DF591982}" type="presOf" srcId="{DB0A5128-F0F0-4847-9C76-EA899055B5D6}" destId="{ECE83F04-AA7B-43E6-8E93-6FBA1EDE5243}" srcOrd="0" destOrd="0" presId="urn:microsoft.com/office/officeart/2005/8/layout/vList6"/>
    <dgm:cxn modelId="{E2141BCF-4F7C-4869-B2D8-889F6CF2AFAA}" srcId="{A42D4B93-0447-419D-8618-3A73E1D6E809}" destId="{274B0576-8177-4B79-9FC0-19492A0566E8}" srcOrd="1" destOrd="0" parTransId="{63838B88-A3BF-4974-B07F-679A7036B7F4}" sibTransId="{0985D6FF-D2EA-4869-A4AA-7CEB6541F952}"/>
    <dgm:cxn modelId="{274849E6-8465-4C43-8FFE-948B0F386454}" type="presOf" srcId="{ECEE7493-154F-4101-8761-7CA00C4E926F}" destId="{5B658EFF-A417-414D-807E-72EA09CEC73C}" srcOrd="0" destOrd="1" presId="urn:microsoft.com/office/officeart/2005/8/layout/vList6"/>
    <dgm:cxn modelId="{ACB754F3-0602-4437-B32C-AE83FA34A404}" srcId="{85D950CF-9138-4D26-AF0D-B8469883968E}" destId="{ECEE7493-154F-4101-8761-7CA00C4E926F}" srcOrd="1" destOrd="0" parTransId="{2C8ECBC9-1208-468D-814D-EE5004ACA3F7}" sibTransId="{1AA6DAEE-BB5E-477F-961A-BD4478FEAF7F}"/>
    <dgm:cxn modelId="{6EA567F5-C47B-4318-A473-B771B1166F6B}" type="presOf" srcId="{85D950CF-9138-4D26-AF0D-B8469883968E}" destId="{1CBF179A-9A34-460D-81F5-F1A962D9667A}" srcOrd="0" destOrd="0" presId="urn:microsoft.com/office/officeart/2005/8/layout/vList6"/>
    <dgm:cxn modelId="{B82CE1CB-E2DD-4535-B54D-B7D36E9C3707}" type="presParOf" srcId="{ECE83F04-AA7B-43E6-8E93-6FBA1EDE5243}" destId="{AB7E0D96-600E-4EE9-A9DB-2CADA004C0C4}" srcOrd="0" destOrd="0" presId="urn:microsoft.com/office/officeart/2005/8/layout/vList6"/>
    <dgm:cxn modelId="{30ABB797-2E41-4206-ABBF-BB8EDB2E2F31}" type="presParOf" srcId="{AB7E0D96-600E-4EE9-A9DB-2CADA004C0C4}" destId="{1CBF179A-9A34-460D-81F5-F1A962D9667A}" srcOrd="0" destOrd="0" presId="urn:microsoft.com/office/officeart/2005/8/layout/vList6"/>
    <dgm:cxn modelId="{784096C7-226D-487D-B4A0-35D8E9F820E2}" type="presParOf" srcId="{AB7E0D96-600E-4EE9-A9DB-2CADA004C0C4}" destId="{5B658EFF-A417-414D-807E-72EA09CEC73C}" srcOrd="1" destOrd="0" presId="urn:microsoft.com/office/officeart/2005/8/layout/vList6"/>
    <dgm:cxn modelId="{1663E5CD-244F-4C79-83C5-F405B7AFB5A5}" type="presParOf" srcId="{ECE83F04-AA7B-43E6-8E93-6FBA1EDE5243}" destId="{004D788C-56B8-40AB-9A54-0DB590FF035A}" srcOrd="1" destOrd="0" presId="urn:microsoft.com/office/officeart/2005/8/layout/vList6"/>
    <dgm:cxn modelId="{CC281861-A7BB-4588-B9B7-7751DB9B8178}" type="presParOf" srcId="{ECE83F04-AA7B-43E6-8E93-6FBA1EDE5243}" destId="{4FEDB685-99F1-43B9-B2F3-1E3EBF9DD69A}" srcOrd="2" destOrd="0" presId="urn:microsoft.com/office/officeart/2005/8/layout/vList6"/>
    <dgm:cxn modelId="{F543FFB8-B7C2-456B-9463-D08B102AD408}" type="presParOf" srcId="{4FEDB685-99F1-43B9-B2F3-1E3EBF9DD69A}" destId="{DB27C0A9-854C-4260-AEEA-83720B6C43AA}" srcOrd="0" destOrd="0" presId="urn:microsoft.com/office/officeart/2005/8/layout/vList6"/>
    <dgm:cxn modelId="{2D327D76-2CE2-45CF-BB98-2547240BF165}" type="presParOf" srcId="{4FEDB685-99F1-43B9-B2F3-1E3EBF9DD69A}" destId="{897D5533-1279-424B-8324-B48952201CC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84E3A0-E1DC-4D06-B58D-769C8C585740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C99FC25F-A075-4189-80AC-7461A62DE531}">
      <dgm:prSet phldrT="[Texto]"/>
      <dgm:spPr/>
      <dgm:t>
        <a:bodyPr/>
        <a:lstStyle/>
        <a:p>
          <a:r>
            <a:rPr lang="es-PE" dirty="0"/>
            <a:t>VC</a:t>
          </a:r>
        </a:p>
      </dgm:t>
    </dgm:pt>
    <dgm:pt modelId="{F70BF345-9E83-42AC-B17C-5C701808DA4F}" type="parTrans" cxnId="{19C69100-AFD9-44FD-A157-8D453009D871}">
      <dgm:prSet/>
      <dgm:spPr/>
      <dgm:t>
        <a:bodyPr/>
        <a:lstStyle/>
        <a:p>
          <a:endParaRPr lang="es-PE"/>
        </a:p>
      </dgm:t>
    </dgm:pt>
    <dgm:pt modelId="{C5F198C0-BCC8-40CD-9E67-DEBBB33ED25D}" type="sibTrans" cxnId="{19C69100-AFD9-44FD-A157-8D453009D871}">
      <dgm:prSet/>
      <dgm:spPr/>
      <dgm:t>
        <a:bodyPr/>
        <a:lstStyle/>
        <a:p>
          <a:endParaRPr lang="es-PE"/>
        </a:p>
      </dgm:t>
    </dgm:pt>
    <dgm:pt modelId="{6E31D9BF-D5C7-414B-8C06-30F4466EFC7C}">
      <dgm:prSet phldrT="[Texto]"/>
      <dgm:spPr/>
      <dgm:t>
        <a:bodyPr/>
        <a:lstStyle/>
        <a:p>
          <a:r>
            <a:rPr lang="es-PE" dirty="0"/>
            <a:t>VD</a:t>
          </a:r>
        </a:p>
      </dgm:t>
    </dgm:pt>
    <dgm:pt modelId="{1EC0B601-CE78-40A3-843F-9B7FC14FB2C8}" type="parTrans" cxnId="{AB300BD7-18EC-456A-87E4-32F12D4EBE27}">
      <dgm:prSet/>
      <dgm:spPr/>
      <dgm:t>
        <a:bodyPr/>
        <a:lstStyle/>
        <a:p>
          <a:endParaRPr lang="es-PE"/>
        </a:p>
      </dgm:t>
    </dgm:pt>
    <dgm:pt modelId="{989BDB66-1310-4337-A15B-7C11908636AD}" type="sibTrans" cxnId="{AB300BD7-18EC-456A-87E4-32F12D4EBE27}">
      <dgm:prSet/>
      <dgm:spPr/>
      <dgm:t>
        <a:bodyPr/>
        <a:lstStyle/>
        <a:p>
          <a:endParaRPr lang="es-PE"/>
        </a:p>
      </dgm:t>
    </dgm:pt>
    <dgm:pt modelId="{17B8163A-5251-4E89-9FDE-A932B53F99DF}">
      <dgm:prSet phldrT="[Texto]"/>
      <dgm:spPr/>
      <dgm:t>
        <a:bodyPr/>
        <a:lstStyle/>
        <a:p>
          <a:r>
            <a:rPr lang="es-PE" dirty="0"/>
            <a:t>VA</a:t>
          </a:r>
        </a:p>
      </dgm:t>
    </dgm:pt>
    <dgm:pt modelId="{B28D91B5-7512-479E-AC54-A7082C66094C}" type="parTrans" cxnId="{4ED95F86-0617-4111-AAE8-AF87768591D7}">
      <dgm:prSet/>
      <dgm:spPr/>
      <dgm:t>
        <a:bodyPr/>
        <a:lstStyle/>
        <a:p>
          <a:endParaRPr lang="es-PE"/>
        </a:p>
      </dgm:t>
    </dgm:pt>
    <dgm:pt modelId="{738718E0-AEBB-4E39-A971-124EB9C62D47}" type="sibTrans" cxnId="{4ED95F86-0617-4111-AAE8-AF87768591D7}">
      <dgm:prSet/>
      <dgm:spPr/>
      <dgm:t>
        <a:bodyPr/>
        <a:lstStyle/>
        <a:p>
          <a:endParaRPr lang="es-PE"/>
        </a:p>
      </dgm:t>
    </dgm:pt>
    <dgm:pt modelId="{14F38C4A-FECA-4F0A-A965-6CB7F4D89109}" type="pres">
      <dgm:prSet presAssocID="{6084E3A0-E1DC-4D06-B58D-769C8C585740}" presName="linearFlow" presStyleCnt="0">
        <dgm:presLayoutVars>
          <dgm:dir/>
          <dgm:resizeHandles val="exact"/>
        </dgm:presLayoutVars>
      </dgm:prSet>
      <dgm:spPr/>
    </dgm:pt>
    <dgm:pt modelId="{8FFBB95A-7AC5-4632-AFB9-AD2D01F014DD}" type="pres">
      <dgm:prSet presAssocID="{C99FC25F-A075-4189-80AC-7461A62DE531}" presName="node" presStyleLbl="node1" presStyleIdx="0" presStyleCnt="3">
        <dgm:presLayoutVars>
          <dgm:bulletEnabled val="1"/>
        </dgm:presLayoutVars>
      </dgm:prSet>
      <dgm:spPr/>
    </dgm:pt>
    <dgm:pt modelId="{D24CB95D-9AEE-4A0F-8056-5A970EE4955A}" type="pres">
      <dgm:prSet presAssocID="{C5F198C0-BCC8-40CD-9E67-DEBBB33ED25D}" presName="spacerL" presStyleCnt="0"/>
      <dgm:spPr/>
    </dgm:pt>
    <dgm:pt modelId="{89A47025-05C6-4D46-8EE1-AED3D092CB3B}" type="pres">
      <dgm:prSet presAssocID="{C5F198C0-BCC8-40CD-9E67-DEBBB33ED25D}" presName="sibTrans" presStyleLbl="sibTrans2D1" presStyleIdx="0" presStyleCnt="2"/>
      <dgm:spPr>
        <a:prstGeom prst="mathMinus">
          <a:avLst/>
        </a:prstGeom>
      </dgm:spPr>
    </dgm:pt>
    <dgm:pt modelId="{3400B782-D0F3-4559-BC72-CA29E8A8A162}" type="pres">
      <dgm:prSet presAssocID="{C5F198C0-BCC8-40CD-9E67-DEBBB33ED25D}" presName="spacerR" presStyleCnt="0"/>
      <dgm:spPr/>
    </dgm:pt>
    <dgm:pt modelId="{60D3DB74-3D2D-4E14-A688-45998560680B}" type="pres">
      <dgm:prSet presAssocID="{6E31D9BF-D5C7-414B-8C06-30F4466EFC7C}" presName="node" presStyleLbl="node1" presStyleIdx="1" presStyleCnt="3">
        <dgm:presLayoutVars>
          <dgm:bulletEnabled val="1"/>
        </dgm:presLayoutVars>
      </dgm:prSet>
      <dgm:spPr/>
    </dgm:pt>
    <dgm:pt modelId="{D6A61FC9-0E6D-4411-A94B-1DAC32F1DD03}" type="pres">
      <dgm:prSet presAssocID="{989BDB66-1310-4337-A15B-7C11908636AD}" presName="spacerL" presStyleCnt="0"/>
      <dgm:spPr/>
    </dgm:pt>
    <dgm:pt modelId="{87FD61D2-BC86-4B6C-A867-C81CFC52A6BC}" type="pres">
      <dgm:prSet presAssocID="{989BDB66-1310-4337-A15B-7C11908636AD}" presName="sibTrans" presStyleLbl="sibTrans2D1" presStyleIdx="1" presStyleCnt="2"/>
      <dgm:spPr/>
    </dgm:pt>
    <dgm:pt modelId="{B0CE6A14-FB8B-4AF1-8B7E-DB70A9DD2350}" type="pres">
      <dgm:prSet presAssocID="{989BDB66-1310-4337-A15B-7C11908636AD}" presName="spacerR" presStyleCnt="0"/>
      <dgm:spPr/>
    </dgm:pt>
    <dgm:pt modelId="{98F1AC9F-4F52-4386-9CC8-93B2D077A62F}" type="pres">
      <dgm:prSet presAssocID="{17B8163A-5251-4E89-9FDE-A932B53F99D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C69100-AFD9-44FD-A157-8D453009D871}" srcId="{6084E3A0-E1DC-4D06-B58D-769C8C585740}" destId="{C99FC25F-A075-4189-80AC-7461A62DE531}" srcOrd="0" destOrd="0" parTransId="{F70BF345-9E83-42AC-B17C-5C701808DA4F}" sibTransId="{C5F198C0-BCC8-40CD-9E67-DEBBB33ED25D}"/>
    <dgm:cxn modelId="{DC403B2E-33A4-49B7-85A1-7DC9125C21A3}" type="presOf" srcId="{989BDB66-1310-4337-A15B-7C11908636AD}" destId="{87FD61D2-BC86-4B6C-A867-C81CFC52A6BC}" srcOrd="0" destOrd="0" presId="urn:microsoft.com/office/officeart/2005/8/layout/equation1"/>
    <dgm:cxn modelId="{C51BC75B-6AEF-49C0-9F76-A0A5CAC5ED68}" type="presOf" srcId="{6084E3A0-E1DC-4D06-B58D-769C8C585740}" destId="{14F38C4A-FECA-4F0A-A965-6CB7F4D89109}" srcOrd="0" destOrd="0" presId="urn:microsoft.com/office/officeart/2005/8/layout/equation1"/>
    <dgm:cxn modelId="{6BD7B745-F3F9-4623-A927-43F1FBB1E9C9}" type="presOf" srcId="{C5F198C0-BCC8-40CD-9E67-DEBBB33ED25D}" destId="{89A47025-05C6-4D46-8EE1-AED3D092CB3B}" srcOrd="0" destOrd="0" presId="urn:microsoft.com/office/officeart/2005/8/layout/equation1"/>
    <dgm:cxn modelId="{03D5B878-4442-4F6B-A163-EAB74C89F6B3}" type="presOf" srcId="{C99FC25F-A075-4189-80AC-7461A62DE531}" destId="{8FFBB95A-7AC5-4632-AFB9-AD2D01F014DD}" srcOrd="0" destOrd="0" presId="urn:microsoft.com/office/officeart/2005/8/layout/equation1"/>
    <dgm:cxn modelId="{4ED95F86-0617-4111-AAE8-AF87768591D7}" srcId="{6084E3A0-E1DC-4D06-B58D-769C8C585740}" destId="{17B8163A-5251-4E89-9FDE-A932B53F99DF}" srcOrd="2" destOrd="0" parTransId="{B28D91B5-7512-479E-AC54-A7082C66094C}" sibTransId="{738718E0-AEBB-4E39-A971-124EB9C62D47}"/>
    <dgm:cxn modelId="{575616B6-1AEC-41D3-8910-752623DAC9C0}" type="presOf" srcId="{6E31D9BF-D5C7-414B-8C06-30F4466EFC7C}" destId="{60D3DB74-3D2D-4E14-A688-45998560680B}" srcOrd="0" destOrd="0" presId="urn:microsoft.com/office/officeart/2005/8/layout/equation1"/>
    <dgm:cxn modelId="{AB300BD7-18EC-456A-87E4-32F12D4EBE27}" srcId="{6084E3A0-E1DC-4D06-B58D-769C8C585740}" destId="{6E31D9BF-D5C7-414B-8C06-30F4466EFC7C}" srcOrd="1" destOrd="0" parTransId="{1EC0B601-CE78-40A3-843F-9B7FC14FB2C8}" sibTransId="{989BDB66-1310-4337-A15B-7C11908636AD}"/>
    <dgm:cxn modelId="{87CE77FD-BDE5-42D8-A432-822C24DC3C14}" type="presOf" srcId="{17B8163A-5251-4E89-9FDE-A932B53F99DF}" destId="{98F1AC9F-4F52-4386-9CC8-93B2D077A62F}" srcOrd="0" destOrd="0" presId="urn:microsoft.com/office/officeart/2005/8/layout/equation1"/>
    <dgm:cxn modelId="{59BD59D8-945D-4CF5-986E-B118A54A1A5A}" type="presParOf" srcId="{14F38C4A-FECA-4F0A-A965-6CB7F4D89109}" destId="{8FFBB95A-7AC5-4632-AFB9-AD2D01F014DD}" srcOrd="0" destOrd="0" presId="urn:microsoft.com/office/officeart/2005/8/layout/equation1"/>
    <dgm:cxn modelId="{96AF7747-CA47-4BD5-AAF1-7957D06C85FF}" type="presParOf" srcId="{14F38C4A-FECA-4F0A-A965-6CB7F4D89109}" destId="{D24CB95D-9AEE-4A0F-8056-5A970EE4955A}" srcOrd="1" destOrd="0" presId="urn:microsoft.com/office/officeart/2005/8/layout/equation1"/>
    <dgm:cxn modelId="{3406A737-834C-4473-8945-C750646C453F}" type="presParOf" srcId="{14F38C4A-FECA-4F0A-A965-6CB7F4D89109}" destId="{89A47025-05C6-4D46-8EE1-AED3D092CB3B}" srcOrd="2" destOrd="0" presId="urn:microsoft.com/office/officeart/2005/8/layout/equation1"/>
    <dgm:cxn modelId="{3608139E-A923-42F1-B02E-2D9F516CFB94}" type="presParOf" srcId="{14F38C4A-FECA-4F0A-A965-6CB7F4D89109}" destId="{3400B782-D0F3-4559-BC72-CA29E8A8A162}" srcOrd="3" destOrd="0" presId="urn:microsoft.com/office/officeart/2005/8/layout/equation1"/>
    <dgm:cxn modelId="{A3E018F5-F874-4B06-BB4E-2F4DCEF8BF9E}" type="presParOf" srcId="{14F38C4A-FECA-4F0A-A965-6CB7F4D89109}" destId="{60D3DB74-3D2D-4E14-A688-45998560680B}" srcOrd="4" destOrd="0" presId="urn:microsoft.com/office/officeart/2005/8/layout/equation1"/>
    <dgm:cxn modelId="{A4E995B7-A1CF-4B6F-B28A-BAE1A2B08D7C}" type="presParOf" srcId="{14F38C4A-FECA-4F0A-A965-6CB7F4D89109}" destId="{D6A61FC9-0E6D-4411-A94B-1DAC32F1DD03}" srcOrd="5" destOrd="0" presId="urn:microsoft.com/office/officeart/2005/8/layout/equation1"/>
    <dgm:cxn modelId="{6260A2F3-F121-434E-A6B3-1E699B4CDB8D}" type="presParOf" srcId="{14F38C4A-FECA-4F0A-A965-6CB7F4D89109}" destId="{87FD61D2-BC86-4B6C-A867-C81CFC52A6BC}" srcOrd="6" destOrd="0" presId="urn:microsoft.com/office/officeart/2005/8/layout/equation1"/>
    <dgm:cxn modelId="{FF053C94-80AE-44FD-9782-AAD9B96D2FC6}" type="presParOf" srcId="{14F38C4A-FECA-4F0A-A965-6CB7F4D89109}" destId="{B0CE6A14-FB8B-4AF1-8B7E-DB70A9DD2350}" srcOrd="7" destOrd="0" presId="urn:microsoft.com/office/officeart/2005/8/layout/equation1"/>
    <dgm:cxn modelId="{F9AF35FA-A102-4B23-9F9A-624BF46307D9}" type="presParOf" srcId="{14F38C4A-FECA-4F0A-A965-6CB7F4D89109}" destId="{98F1AC9F-4F52-4386-9CC8-93B2D077A62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A18713-474E-4630-AD60-3EF8464770B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9B29F507-8332-484A-ADB8-5855EC26B14C}">
      <dgm:prSet phldrT="[Texto]"/>
      <dgm:spPr/>
      <dgm:t>
        <a:bodyPr/>
        <a:lstStyle/>
        <a:p>
          <a:r>
            <a:rPr lang="es-PE" dirty="0"/>
            <a:t>Intubación endotraqueal y </a:t>
          </a:r>
        </a:p>
        <a:p>
          <a:r>
            <a:rPr lang="es-PE" dirty="0"/>
            <a:t>Ventilación Mecánica</a:t>
          </a:r>
        </a:p>
      </dgm:t>
    </dgm:pt>
    <dgm:pt modelId="{92B63FED-FD5D-4CE7-869E-65A5D5C5B3F1}" type="parTrans" cxnId="{11FA06C2-1E83-4325-A095-9F3D3E0D8E6A}">
      <dgm:prSet/>
      <dgm:spPr/>
      <dgm:t>
        <a:bodyPr/>
        <a:lstStyle/>
        <a:p>
          <a:endParaRPr lang="es-PE"/>
        </a:p>
      </dgm:t>
    </dgm:pt>
    <dgm:pt modelId="{4FC874D3-365A-47A8-804D-523772FF1905}" type="sibTrans" cxnId="{11FA06C2-1E83-4325-A095-9F3D3E0D8E6A}">
      <dgm:prSet/>
      <dgm:spPr/>
      <dgm:t>
        <a:bodyPr/>
        <a:lstStyle/>
        <a:p>
          <a:endParaRPr lang="es-PE"/>
        </a:p>
      </dgm:t>
    </dgm:pt>
    <dgm:pt modelId="{94D4BA1A-FED7-4FB1-9DE0-2EA314099DFA}">
      <dgm:prSet phldrT="[Texto]"/>
      <dgm:spPr/>
      <dgm:t>
        <a:bodyPr/>
        <a:lstStyle/>
        <a:p>
          <a:r>
            <a:rPr lang="es-PE" dirty="0"/>
            <a:t>Incremento del espacio muerto</a:t>
          </a:r>
        </a:p>
      </dgm:t>
    </dgm:pt>
    <dgm:pt modelId="{991719B1-9B88-45D9-829E-CE0940B02878}" type="parTrans" cxnId="{1F066CF4-7728-4983-9AC3-A7C9CDAC506D}">
      <dgm:prSet/>
      <dgm:spPr/>
      <dgm:t>
        <a:bodyPr/>
        <a:lstStyle/>
        <a:p>
          <a:endParaRPr lang="es-PE"/>
        </a:p>
      </dgm:t>
    </dgm:pt>
    <dgm:pt modelId="{3BA81022-586B-46A7-9B8E-CD59D5C6C2CE}" type="sibTrans" cxnId="{1F066CF4-7728-4983-9AC3-A7C9CDAC506D}">
      <dgm:prSet/>
      <dgm:spPr/>
      <dgm:t>
        <a:bodyPr/>
        <a:lstStyle/>
        <a:p>
          <a:endParaRPr lang="es-PE"/>
        </a:p>
      </dgm:t>
    </dgm:pt>
    <dgm:pt modelId="{7B9388E1-1BD6-48D5-A065-4A33B7F1ABDA}">
      <dgm:prSet phldrT="[Texto]"/>
      <dgm:spPr/>
      <dgm:t>
        <a:bodyPr/>
        <a:lstStyle/>
        <a:p>
          <a:r>
            <a:rPr lang="es-PE" dirty="0"/>
            <a:t>Presión inspiratoria negativa por debajo de -20 a -25cm cm H2O</a:t>
          </a:r>
        </a:p>
      </dgm:t>
    </dgm:pt>
    <dgm:pt modelId="{D3941BC4-748D-4F1B-AB29-26D4B08779E1}" type="parTrans" cxnId="{60631E61-9F09-4209-9EF4-129058785B71}">
      <dgm:prSet/>
      <dgm:spPr/>
      <dgm:t>
        <a:bodyPr/>
        <a:lstStyle/>
        <a:p>
          <a:endParaRPr lang="es-PE"/>
        </a:p>
      </dgm:t>
    </dgm:pt>
    <dgm:pt modelId="{E8796B9C-46D9-44A1-93A4-0A773A61DC91}" type="sibTrans" cxnId="{60631E61-9F09-4209-9EF4-129058785B71}">
      <dgm:prSet/>
      <dgm:spPr/>
      <dgm:t>
        <a:bodyPr/>
        <a:lstStyle/>
        <a:p>
          <a:endParaRPr lang="es-PE"/>
        </a:p>
      </dgm:t>
    </dgm:pt>
    <dgm:pt modelId="{29151349-8FA8-4398-A4BB-18511EE10A93}">
      <dgm:prSet phldrT="[Texto]"/>
      <dgm:spPr/>
      <dgm:t>
        <a:bodyPr/>
        <a:lstStyle/>
        <a:p>
          <a:r>
            <a:rPr lang="es-PE" dirty="0"/>
            <a:t>Capacidad vital forzada &lt; 10ml/</a:t>
          </a:r>
          <a:r>
            <a:rPr lang="es-PE" dirty="0" err="1"/>
            <a:t>Kgr</a:t>
          </a:r>
          <a:endParaRPr lang="es-PE" dirty="0"/>
        </a:p>
      </dgm:t>
    </dgm:pt>
    <dgm:pt modelId="{9582B53F-98E6-4BFD-AF22-C7E5F4670DBE}" type="parTrans" cxnId="{8531699D-527F-438C-BE66-30EC99F5BA8B}">
      <dgm:prSet/>
      <dgm:spPr/>
      <dgm:t>
        <a:bodyPr/>
        <a:lstStyle/>
        <a:p>
          <a:endParaRPr lang="es-PE"/>
        </a:p>
      </dgm:t>
    </dgm:pt>
    <dgm:pt modelId="{FE66D243-58BA-48A6-8512-D043F752870E}" type="sibTrans" cxnId="{8531699D-527F-438C-BE66-30EC99F5BA8B}">
      <dgm:prSet/>
      <dgm:spPr/>
      <dgm:t>
        <a:bodyPr/>
        <a:lstStyle/>
        <a:p>
          <a:endParaRPr lang="es-PE"/>
        </a:p>
      </dgm:t>
    </dgm:pt>
    <dgm:pt modelId="{4AA881E8-5DD9-4498-A572-EF6B6C89AE68}" type="pres">
      <dgm:prSet presAssocID="{B4A18713-474E-4630-AD60-3EF8464770B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67AC0A5-5B63-4B49-A39F-F734F46C1193}" type="pres">
      <dgm:prSet presAssocID="{9B29F507-8332-484A-ADB8-5855EC26B14C}" presName="centerShape" presStyleLbl="node0" presStyleIdx="0" presStyleCnt="1"/>
      <dgm:spPr/>
    </dgm:pt>
    <dgm:pt modelId="{4D482FA2-EB1F-4EDC-AE8A-AA82DD8AF4A7}" type="pres">
      <dgm:prSet presAssocID="{991719B1-9B88-45D9-829E-CE0940B02878}" presName="parTrans" presStyleLbl="bgSibTrans2D1" presStyleIdx="0" presStyleCnt="3"/>
      <dgm:spPr/>
    </dgm:pt>
    <dgm:pt modelId="{92531A11-2141-47B1-B2D6-5889C5446ED2}" type="pres">
      <dgm:prSet presAssocID="{94D4BA1A-FED7-4FB1-9DE0-2EA314099DFA}" presName="node" presStyleLbl="node1" presStyleIdx="0" presStyleCnt="3">
        <dgm:presLayoutVars>
          <dgm:bulletEnabled val="1"/>
        </dgm:presLayoutVars>
      </dgm:prSet>
      <dgm:spPr/>
    </dgm:pt>
    <dgm:pt modelId="{7CEA9290-8952-42E7-9A2D-326BF5D71DCD}" type="pres">
      <dgm:prSet presAssocID="{D3941BC4-748D-4F1B-AB29-26D4B08779E1}" presName="parTrans" presStyleLbl="bgSibTrans2D1" presStyleIdx="1" presStyleCnt="3"/>
      <dgm:spPr/>
    </dgm:pt>
    <dgm:pt modelId="{CCDE0A91-D21E-4FB8-8097-6C786BC30247}" type="pres">
      <dgm:prSet presAssocID="{7B9388E1-1BD6-48D5-A065-4A33B7F1ABDA}" presName="node" presStyleLbl="node1" presStyleIdx="1" presStyleCnt="3">
        <dgm:presLayoutVars>
          <dgm:bulletEnabled val="1"/>
        </dgm:presLayoutVars>
      </dgm:prSet>
      <dgm:spPr/>
    </dgm:pt>
    <dgm:pt modelId="{30A5B1D1-3633-4244-829F-C46B7BE1B158}" type="pres">
      <dgm:prSet presAssocID="{9582B53F-98E6-4BFD-AF22-C7E5F4670DBE}" presName="parTrans" presStyleLbl="bgSibTrans2D1" presStyleIdx="2" presStyleCnt="3"/>
      <dgm:spPr/>
    </dgm:pt>
    <dgm:pt modelId="{A4F1A7F8-C7CD-456F-99EF-4E1DDBB54705}" type="pres">
      <dgm:prSet presAssocID="{29151349-8FA8-4398-A4BB-18511EE10A93}" presName="node" presStyleLbl="node1" presStyleIdx="2" presStyleCnt="3">
        <dgm:presLayoutVars>
          <dgm:bulletEnabled val="1"/>
        </dgm:presLayoutVars>
      </dgm:prSet>
      <dgm:spPr/>
    </dgm:pt>
  </dgm:ptLst>
  <dgm:cxnLst>
    <dgm:cxn modelId="{3F943011-3651-43D7-8168-AB630561A212}" type="presOf" srcId="{29151349-8FA8-4398-A4BB-18511EE10A93}" destId="{A4F1A7F8-C7CD-456F-99EF-4E1DDBB54705}" srcOrd="0" destOrd="0" presId="urn:microsoft.com/office/officeart/2005/8/layout/radial4"/>
    <dgm:cxn modelId="{60631E61-9F09-4209-9EF4-129058785B71}" srcId="{9B29F507-8332-484A-ADB8-5855EC26B14C}" destId="{7B9388E1-1BD6-48D5-A065-4A33B7F1ABDA}" srcOrd="1" destOrd="0" parTransId="{D3941BC4-748D-4F1B-AB29-26D4B08779E1}" sibTransId="{E8796B9C-46D9-44A1-93A4-0A773A61DC91}"/>
    <dgm:cxn modelId="{FB546A67-0BE7-4531-87C6-D19DF5744BE2}" type="presOf" srcId="{B4A18713-474E-4630-AD60-3EF8464770BA}" destId="{4AA881E8-5DD9-4498-A572-EF6B6C89AE68}" srcOrd="0" destOrd="0" presId="urn:microsoft.com/office/officeart/2005/8/layout/radial4"/>
    <dgm:cxn modelId="{51777167-D927-4B8E-A3CB-984E3974179D}" type="presOf" srcId="{9582B53F-98E6-4BFD-AF22-C7E5F4670DBE}" destId="{30A5B1D1-3633-4244-829F-C46B7BE1B158}" srcOrd="0" destOrd="0" presId="urn:microsoft.com/office/officeart/2005/8/layout/radial4"/>
    <dgm:cxn modelId="{C5471475-4238-4AFA-9370-53DC8CAAEBF7}" type="presOf" srcId="{9B29F507-8332-484A-ADB8-5855EC26B14C}" destId="{567AC0A5-5B63-4B49-A39F-F734F46C1193}" srcOrd="0" destOrd="0" presId="urn:microsoft.com/office/officeart/2005/8/layout/radial4"/>
    <dgm:cxn modelId="{13695E7D-1DB8-4C6B-8EC4-D92209F4C172}" type="presOf" srcId="{991719B1-9B88-45D9-829E-CE0940B02878}" destId="{4D482FA2-EB1F-4EDC-AE8A-AA82DD8AF4A7}" srcOrd="0" destOrd="0" presId="urn:microsoft.com/office/officeart/2005/8/layout/radial4"/>
    <dgm:cxn modelId="{0321BA83-F177-40BB-B6AB-04ED5FFD552E}" type="presOf" srcId="{94D4BA1A-FED7-4FB1-9DE0-2EA314099DFA}" destId="{92531A11-2141-47B1-B2D6-5889C5446ED2}" srcOrd="0" destOrd="0" presId="urn:microsoft.com/office/officeart/2005/8/layout/radial4"/>
    <dgm:cxn modelId="{B2B79C89-68E6-4F61-B251-B8F1FF93326F}" type="presOf" srcId="{7B9388E1-1BD6-48D5-A065-4A33B7F1ABDA}" destId="{CCDE0A91-D21E-4FB8-8097-6C786BC30247}" srcOrd="0" destOrd="0" presId="urn:microsoft.com/office/officeart/2005/8/layout/radial4"/>
    <dgm:cxn modelId="{8531699D-527F-438C-BE66-30EC99F5BA8B}" srcId="{9B29F507-8332-484A-ADB8-5855EC26B14C}" destId="{29151349-8FA8-4398-A4BB-18511EE10A93}" srcOrd="2" destOrd="0" parTransId="{9582B53F-98E6-4BFD-AF22-C7E5F4670DBE}" sibTransId="{FE66D243-58BA-48A6-8512-D043F752870E}"/>
    <dgm:cxn modelId="{AE0082B8-C8AD-47FB-A5A2-98FCC05A24F6}" type="presOf" srcId="{D3941BC4-748D-4F1B-AB29-26D4B08779E1}" destId="{7CEA9290-8952-42E7-9A2D-326BF5D71DCD}" srcOrd="0" destOrd="0" presId="urn:microsoft.com/office/officeart/2005/8/layout/radial4"/>
    <dgm:cxn modelId="{11FA06C2-1E83-4325-A095-9F3D3E0D8E6A}" srcId="{B4A18713-474E-4630-AD60-3EF8464770BA}" destId="{9B29F507-8332-484A-ADB8-5855EC26B14C}" srcOrd="0" destOrd="0" parTransId="{92B63FED-FD5D-4CE7-869E-65A5D5C5B3F1}" sibTransId="{4FC874D3-365A-47A8-804D-523772FF1905}"/>
    <dgm:cxn modelId="{1F066CF4-7728-4983-9AC3-A7C9CDAC506D}" srcId="{9B29F507-8332-484A-ADB8-5855EC26B14C}" destId="{94D4BA1A-FED7-4FB1-9DE0-2EA314099DFA}" srcOrd="0" destOrd="0" parTransId="{991719B1-9B88-45D9-829E-CE0940B02878}" sibTransId="{3BA81022-586B-46A7-9B8E-CD59D5C6C2CE}"/>
    <dgm:cxn modelId="{7489B49D-2C06-42C6-BA15-2DE5B92B31C7}" type="presParOf" srcId="{4AA881E8-5DD9-4498-A572-EF6B6C89AE68}" destId="{567AC0A5-5B63-4B49-A39F-F734F46C1193}" srcOrd="0" destOrd="0" presId="urn:microsoft.com/office/officeart/2005/8/layout/radial4"/>
    <dgm:cxn modelId="{6AFFF53B-5132-4A1D-B985-3E46A4152253}" type="presParOf" srcId="{4AA881E8-5DD9-4498-A572-EF6B6C89AE68}" destId="{4D482FA2-EB1F-4EDC-AE8A-AA82DD8AF4A7}" srcOrd="1" destOrd="0" presId="urn:microsoft.com/office/officeart/2005/8/layout/radial4"/>
    <dgm:cxn modelId="{F3F1F835-DF05-404E-B9A7-54432A2C415A}" type="presParOf" srcId="{4AA881E8-5DD9-4498-A572-EF6B6C89AE68}" destId="{92531A11-2141-47B1-B2D6-5889C5446ED2}" srcOrd="2" destOrd="0" presId="urn:microsoft.com/office/officeart/2005/8/layout/radial4"/>
    <dgm:cxn modelId="{18962B60-6783-4A94-9FB7-F7A7EE8D717F}" type="presParOf" srcId="{4AA881E8-5DD9-4498-A572-EF6B6C89AE68}" destId="{7CEA9290-8952-42E7-9A2D-326BF5D71DCD}" srcOrd="3" destOrd="0" presId="urn:microsoft.com/office/officeart/2005/8/layout/radial4"/>
    <dgm:cxn modelId="{7B8ED59C-567E-4475-A4A4-0BD95B198CED}" type="presParOf" srcId="{4AA881E8-5DD9-4498-A572-EF6B6C89AE68}" destId="{CCDE0A91-D21E-4FB8-8097-6C786BC30247}" srcOrd="4" destOrd="0" presId="urn:microsoft.com/office/officeart/2005/8/layout/radial4"/>
    <dgm:cxn modelId="{1D18BC7A-FCB1-4B56-83D6-9839C33DF9AA}" type="presParOf" srcId="{4AA881E8-5DD9-4498-A572-EF6B6C89AE68}" destId="{30A5B1D1-3633-4244-829F-C46B7BE1B158}" srcOrd="5" destOrd="0" presId="urn:microsoft.com/office/officeart/2005/8/layout/radial4"/>
    <dgm:cxn modelId="{4C7190B8-A6EF-4F29-BA99-1AE98D66FA61}" type="presParOf" srcId="{4AA881E8-5DD9-4498-A572-EF6B6C89AE68}" destId="{A4F1A7F8-C7CD-456F-99EF-4E1DDBB5470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103B0-FB99-4617-A129-F5FC8BE4CFFF}">
      <dsp:nvSpPr>
        <dsp:cNvPr id="0" name=""/>
        <dsp:cNvSpPr/>
      </dsp:nvSpPr>
      <dsp:spPr>
        <a:xfrm>
          <a:off x="775827" y="0"/>
          <a:ext cx="5162708" cy="3699933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179DA-40B9-4523-916D-9031296529CF}">
      <dsp:nvSpPr>
        <dsp:cNvPr id="0" name=""/>
        <dsp:cNvSpPr/>
      </dsp:nvSpPr>
      <dsp:spPr>
        <a:xfrm>
          <a:off x="6524" y="1109979"/>
          <a:ext cx="1954996" cy="147997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/>
            <a:t>DISMINUYE VENTILACIÓN</a:t>
          </a:r>
        </a:p>
      </dsp:txBody>
      <dsp:txXfrm>
        <a:off x="78770" y="1182225"/>
        <a:ext cx="1810504" cy="1335481"/>
      </dsp:txXfrm>
    </dsp:sp>
    <dsp:sp modelId="{005510B5-4119-4388-A50B-CE60FE621F6D}">
      <dsp:nvSpPr>
        <dsp:cNvPr id="0" name=""/>
        <dsp:cNvSpPr/>
      </dsp:nvSpPr>
      <dsp:spPr>
        <a:xfrm>
          <a:off x="2059389" y="1109979"/>
          <a:ext cx="1954996" cy="1479973"/>
        </a:xfrm>
        <a:prstGeom prst="roundRect">
          <a:avLst/>
        </a:prstGeom>
        <a:solidFill>
          <a:schemeClr val="accent4">
            <a:hueOff val="1329380"/>
            <a:satOff val="481"/>
            <a:lumOff val="-392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/>
            <a:t>V/Q BAJA</a:t>
          </a:r>
        </a:p>
      </dsp:txBody>
      <dsp:txXfrm>
        <a:off x="2131635" y="1182225"/>
        <a:ext cx="1810504" cy="1335481"/>
      </dsp:txXfrm>
    </dsp:sp>
    <dsp:sp modelId="{E1AA06E6-6CF9-42DC-BC7A-CB27FBB86E1A}">
      <dsp:nvSpPr>
        <dsp:cNvPr id="0" name=""/>
        <dsp:cNvSpPr/>
      </dsp:nvSpPr>
      <dsp:spPr>
        <a:xfrm>
          <a:off x="4112254" y="1109979"/>
          <a:ext cx="1954996" cy="1479973"/>
        </a:xfrm>
        <a:prstGeom prst="roundRect">
          <a:avLst/>
        </a:prstGeom>
        <a:solidFill>
          <a:schemeClr val="accent4">
            <a:hueOff val="2658761"/>
            <a:satOff val="962"/>
            <a:lumOff val="-784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/>
            <a:t>HIPOXEMIA</a:t>
          </a:r>
        </a:p>
      </dsp:txBody>
      <dsp:txXfrm>
        <a:off x="4184500" y="1182225"/>
        <a:ext cx="1810504" cy="13354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7690E-FAC9-46DF-B597-E8993BC94C78}">
      <dsp:nvSpPr>
        <dsp:cNvPr id="0" name=""/>
        <dsp:cNvSpPr/>
      </dsp:nvSpPr>
      <dsp:spPr>
        <a:xfrm>
          <a:off x="2806918" y="2284928"/>
          <a:ext cx="569586" cy="1628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4793" y="0"/>
              </a:lnTo>
              <a:lnTo>
                <a:pt x="284793" y="1628011"/>
              </a:lnTo>
              <a:lnTo>
                <a:pt x="569586" y="16280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600" kern="1200"/>
        </a:p>
      </dsp:txBody>
      <dsp:txXfrm>
        <a:off x="3048592" y="3055814"/>
        <a:ext cx="86238" cy="86238"/>
      </dsp:txXfrm>
    </dsp:sp>
    <dsp:sp modelId="{CB4AB492-B182-4571-A9DF-3062CF4AF6AA}">
      <dsp:nvSpPr>
        <dsp:cNvPr id="0" name=""/>
        <dsp:cNvSpPr/>
      </dsp:nvSpPr>
      <dsp:spPr>
        <a:xfrm>
          <a:off x="2806918" y="2284928"/>
          <a:ext cx="569586" cy="542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4793" y="0"/>
              </a:lnTo>
              <a:lnTo>
                <a:pt x="284793" y="542670"/>
              </a:lnTo>
              <a:lnTo>
                <a:pt x="569586" y="54267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3072044" y="2536595"/>
        <a:ext cx="39335" cy="39335"/>
      </dsp:txXfrm>
    </dsp:sp>
    <dsp:sp modelId="{9F5FB3F5-DFD5-4775-89C9-4C9E5F77E206}">
      <dsp:nvSpPr>
        <dsp:cNvPr id="0" name=""/>
        <dsp:cNvSpPr/>
      </dsp:nvSpPr>
      <dsp:spPr>
        <a:xfrm>
          <a:off x="2806918" y="1742257"/>
          <a:ext cx="569586" cy="542670"/>
        </a:xfrm>
        <a:custGeom>
          <a:avLst/>
          <a:gdLst/>
          <a:ahLst/>
          <a:cxnLst/>
          <a:rect l="0" t="0" r="0" b="0"/>
          <a:pathLst>
            <a:path>
              <a:moveTo>
                <a:pt x="0" y="542670"/>
              </a:moveTo>
              <a:lnTo>
                <a:pt x="284793" y="542670"/>
              </a:lnTo>
              <a:lnTo>
                <a:pt x="284793" y="0"/>
              </a:lnTo>
              <a:lnTo>
                <a:pt x="569586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3072044" y="1993924"/>
        <a:ext cx="39335" cy="39335"/>
      </dsp:txXfrm>
    </dsp:sp>
    <dsp:sp modelId="{19F4D075-72EC-4D54-85A0-EF70F62C268A}">
      <dsp:nvSpPr>
        <dsp:cNvPr id="0" name=""/>
        <dsp:cNvSpPr/>
      </dsp:nvSpPr>
      <dsp:spPr>
        <a:xfrm>
          <a:off x="2806918" y="656916"/>
          <a:ext cx="569586" cy="1628011"/>
        </a:xfrm>
        <a:custGeom>
          <a:avLst/>
          <a:gdLst/>
          <a:ahLst/>
          <a:cxnLst/>
          <a:rect l="0" t="0" r="0" b="0"/>
          <a:pathLst>
            <a:path>
              <a:moveTo>
                <a:pt x="0" y="1628011"/>
              </a:moveTo>
              <a:lnTo>
                <a:pt x="284793" y="1628011"/>
              </a:lnTo>
              <a:lnTo>
                <a:pt x="284793" y="0"/>
              </a:lnTo>
              <a:lnTo>
                <a:pt x="569586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600" kern="1200"/>
        </a:p>
      </dsp:txBody>
      <dsp:txXfrm>
        <a:off x="3048592" y="1427803"/>
        <a:ext cx="86238" cy="86238"/>
      </dsp:txXfrm>
    </dsp:sp>
    <dsp:sp modelId="{B7C389F6-511C-496C-99E4-8B50A8A27A37}">
      <dsp:nvSpPr>
        <dsp:cNvPr id="0" name=""/>
        <dsp:cNvSpPr/>
      </dsp:nvSpPr>
      <dsp:spPr>
        <a:xfrm rot="16200000">
          <a:off x="87854" y="1850791"/>
          <a:ext cx="4569856" cy="868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900" kern="1200" dirty="0"/>
            <a:t>MECANISMO DE HIPOXEMIA</a:t>
          </a:r>
        </a:p>
      </dsp:txBody>
      <dsp:txXfrm>
        <a:off x="87854" y="1850791"/>
        <a:ext cx="4569856" cy="868272"/>
      </dsp:txXfrm>
    </dsp:sp>
    <dsp:sp modelId="{6EECE695-CEFF-4E3C-A84A-3D0C872B2242}">
      <dsp:nvSpPr>
        <dsp:cNvPr id="0" name=""/>
        <dsp:cNvSpPr/>
      </dsp:nvSpPr>
      <dsp:spPr>
        <a:xfrm>
          <a:off x="3376505" y="222780"/>
          <a:ext cx="2847934" cy="868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/>
            <a:t>DESAJUSTE V/Q</a:t>
          </a:r>
        </a:p>
      </dsp:txBody>
      <dsp:txXfrm>
        <a:off x="3376505" y="222780"/>
        <a:ext cx="2847934" cy="868272"/>
      </dsp:txXfrm>
    </dsp:sp>
    <dsp:sp modelId="{01DF64DC-D891-4294-A303-46A3D01ED692}">
      <dsp:nvSpPr>
        <dsp:cNvPr id="0" name=""/>
        <dsp:cNvSpPr/>
      </dsp:nvSpPr>
      <dsp:spPr>
        <a:xfrm>
          <a:off x="3376505" y="1308121"/>
          <a:ext cx="2847934" cy="868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/>
            <a:t>HIPOVENTILACIÓN</a:t>
          </a:r>
        </a:p>
      </dsp:txBody>
      <dsp:txXfrm>
        <a:off x="3376505" y="1308121"/>
        <a:ext cx="2847934" cy="868272"/>
      </dsp:txXfrm>
    </dsp:sp>
    <dsp:sp modelId="{0F75675C-734E-4E32-9D63-1133C05C46B2}">
      <dsp:nvSpPr>
        <dsp:cNvPr id="0" name=""/>
        <dsp:cNvSpPr/>
      </dsp:nvSpPr>
      <dsp:spPr>
        <a:xfrm>
          <a:off x="3376505" y="2393462"/>
          <a:ext cx="2847934" cy="868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/>
            <a:t>DETERIORO DE LA DIFUSIÓN</a:t>
          </a:r>
        </a:p>
      </dsp:txBody>
      <dsp:txXfrm>
        <a:off x="3376505" y="2393462"/>
        <a:ext cx="2847934" cy="868272"/>
      </dsp:txXfrm>
    </dsp:sp>
    <dsp:sp modelId="{7D464F1D-5BE6-4986-AE6C-9D56CCCC72C8}">
      <dsp:nvSpPr>
        <dsp:cNvPr id="0" name=""/>
        <dsp:cNvSpPr/>
      </dsp:nvSpPr>
      <dsp:spPr>
        <a:xfrm>
          <a:off x="3376505" y="3478802"/>
          <a:ext cx="2847934" cy="868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/>
            <a:t>PRESION INSPIRADA DE O2 REDUCIDA (PiO2)</a:t>
          </a:r>
        </a:p>
      </dsp:txBody>
      <dsp:txXfrm>
        <a:off x="3376505" y="3478802"/>
        <a:ext cx="2847934" cy="8682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58EFF-A417-414D-807E-72EA09CEC73C}">
      <dsp:nvSpPr>
        <dsp:cNvPr id="0" name=""/>
        <dsp:cNvSpPr/>
      </dsp:nvSpPr>
      <dsp:spPr>
        <a:xfrm>
          <a:off x="2880359" y="519"/>
          <a:ext cx="4320540" cy="20269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300" kern="1200" dirty="0"/>
            <a:t>Exceso de carbohidratos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300" kern="1200" dirty="0"/>
            <a:t>Condiciones hipercatabólicas(quemaduras, hipertiroidismo, fiebre persistente..)</a:t>
          </a:r>
        </a:p>
      </dsp:txBody>
      <dsp:txXfrm>
        <a:off x="2880359" y="253890"/>
        <a:ext cx="3560427" cy="1520227"/>
      </dsp:txXfrm>
    </dsp:sp>
    <dsp:sp modelId="{1CBF179A-9A34-460D-81F5-F1A962D9667A}">
      <dsp:nvSpPr>
        <dsp:cNvPr id="0" name=""/>
        <dsp:cNvSpPr/>
      </dsp:nvSpPr>
      <dsp:spPr>
        <a:xfrm>
          <a:off x="0" y="519"/>
          <a:ext cx="2880360" cy="20269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700" kern="1200" dirty="0"/>
            <a:t>PRODUCCIÓN EXCESIVA DE CO2</a:t>
          </a:r>
        </a:p>
      </dsp:txBody>
      <dsp:txXfrm>
        <a:off x="98948" y="99467"/>
        <a:ext cx="2682464" cy="1829073"/>
      </dsp:txXfrm>
    </dsp:sp>
    <dsp:sp modelId="{897D5533-1279-424B-8324-B48952201CCD}">
      <dsp:nvSpPr>
        <dsp:cNvPr id="0" name=""/>
        <dsp:cNvSpPr/>
      </dsp:nvSpPr>
      <dsp:spPr>
        <a:xfrm>
          <a:off x="2880359" y="2230185"/>
          <a:ext cx="4320540" cy="20269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300" kern="1200" dirty="0"/>
            <a:t>Depresión centro respiratorio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300" kern="1200" dirty="0"/>
            <a:t>Miastenia </a:t>
          </a:r>
          <a:r>
            <a:rPr lang="es-PE" sz="1300" kern="1200" dirty="0" err="1"/>
            <a:t>gravis</a:t>
          </a:r>
          <a:r>
            <a:rPr lang="es-PE" sz="1300" kern="1200" dirty="0"/>
            <a:t>, </a:t>
          </a:r>
          <a:r>
            <a:rPr lang="es-PE" sz="1300" kern="1200" dirty="0" err="1"/>
            <a:t>guillaín</a:t>
          </a:r>
          <a:r>
            <a:rPr lang="es-PE" sz="1300" kern="1200" dirty="0"/>
            <a:t> barré,..</a:t>
          </a:r>
        </a:p>
      </dsp:txBody>
      <dsp:txXfrm>
        <a:off x="2880359" y="2483556"/>
        <a:ext cx="3560427" cy="1520227"/>
      </dsp:txXfrm>
    </dsp:sp>
    <dsp:sp modelId="{DB27C0A9-854C-4260-AEEA-83720B6C43AA}">
      <dsp:nvSpPr>
        <dsp:cNvPr id="0" name=""/>
        <dsp:cNvSpPr/>
      </dsp:nvSpPr>
      <dsp:spPr>
        <a:xfrm>
          <a:off x="0" y="2230185"/>
          <a:ext cx="2880360" cy="20269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700" kern="1200" dirty="0"/>
            <a:t>VENTILACIÓN ALVEOLAR DISMINUÍDA</a:t>
          </a:r>
        </a:p>
      </dsp:txBody>
      <dsp:txXfrm>
        <a:off x="98948" y="2329133"/>
        <a:ext cx="2682464" cy="18290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BB95A-7AC5-4632-AFB9-AD2D01F014DD}">
      <dsp:nvSpPr>
        <dsp:cNvPr id="0" name=""/>
        <dsp:cNvSpPr/>
      </dsp:nvSpPr>
      <dsp:spPr>
        <a:xfrm>
          <a:off x="1226" y="403661"/>
          <a:ext cx="1626314" cy="16263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5200" kern="1200" dirty="0"/>
            <a:t>VC</a:t>
          </a:r>
        </a:p>
      </dsp:txBody>
      <dsp:txXfrm>
        <a:off x="239394" y="641829"/>
        <a:ext cx="1149978" cy="1149978"/>
      </dsp:txXfrm>
    </dsp:sp>
    <dsp:sp modelId="{89A47025-05C6-4D46-8EE1-AED3D092CB3B}">
      <dsp:nvSpPr>
        <dsp:cNvPr id="0" name=""/>
        <dsp:cNvSpPr/>
      </dsp:nvSpPr>
      <dsp:spPr>
        <a:xfrm>
          <a:off x="1759598" y="745187"/>
          <a:ext cx="943262" cy="943262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500" kern="1200"/>
        </a:p>
      </dsp:txBody>
      <dsp:txXfrm>
        <a:off x="1884627" y="1105890"/>
        <a:ext cx="693204" cy="221856"/>
      </dsp:txXfrm>
    </dsp:sp>
    <dsp:sp modelId="{60D3DB74-3D2D-4E14-A688-45998560680B}">
      <dsp:nvSpPr>
        <dsp:cNvPr id="0" name=""/>
        <dsp:cNvSpPr/>
      </dsp:nvSpPr>
      <dsp:spPr>
        <a:xfrm>
          <a:off x="2834917" y="403661"/>
          <a:ext cx="1626314" cy="16263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5200" kern="1200" dirty="0"/>
            <a:t>VD</a:t>
          </a:r>
        </a:p>
      </dsp:txBody>
      <dsp:txXfrm>
        <a:off x="3073085" y="641829"/>
        <a:ext cx="1149978" cy="1149978"/>
      </dsp:txXfrm>
    </dsp:sp>
    <dsp:sp modelId="{87FD61D2-BC86-4B6C-A867-C81CFC52A6BC}">
      <dsp:nvSpPr>
        <dsp:cNvPr id="0" name=""/>
        <dsp:cNvSpPr/>
      </dsp:nvSpPr>
      <dsp:spPr>
        <a:xfrm>
          <a:off x="4593289" y="745187"/>
          <a:ext cx="943262" cy="943262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3900" kern="1200"/>
        </a:p>
      </dsp:txBody>
      <dsp:txXfrm>
        <a:off x="4718318" y="939499"/>
        <a:ext cx="693204" cy="554638"/>
      </dsp:txXfrm>
    </dsp:sp>
    <dsp:sp modelId="{98F1AC9F-4F52-4386-9CC8-93B2D077A62F}">
      <dsp:nvSpPr>
        <dsp:cNvPr id="0" name=""/>
        <dsp:cNvSpPr/>
      </dsp:nvSpPr>
      <dsp:spPr>
        <a:xfrm>
          <a:off x="5668608" y="403661"/>
          <a:ext cx="1626314" cy="16263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5200" kern="1200" dirty="0"/>
            <a:t>VA</a:t>
          </a:r>
        </a:p>
      </dsp:txBody>
      <dsp:txXfrm>
        <a:off x="5906776" y="641829"/>
        <a:ext cx="1149978" cy="11499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AC0A5-5B63-4B49-A39F-F734F46C1193}">
      <dsp:nvSpPr>
        <dsp:cNvPr id="0" name=""/>
        <dsp:cNvSpPr/>
      </dsp:nvSpPr>
      <dsp:spPr>
        <a:xfrm>
          <a:off x="2874010" y="3036805"/>
          <a:ext cx="2379980" cy="23799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kern="1200" dirty="0"/>
            <a:t>Intubación endotraqueal y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kern="1200" dirty="0"/>
            <a:t>Ventilación Mecánica</a:t>
          </a:r>
        </a:p>
      </dsp:txBody>
      <dsp:txXfrm>
        <a:off x="3222550" y="3385345"/>
        <a:ext cx="1682900" cy="1682900"/>
      </dsp:txXfrm>
    </dsp:sp>
    <dsp:sp modelId="{4D482FA2-EB1F-4EDC-AE8A-AA82DD8AF4A7}">
      <dsp:nvSpPr>
        <dsp:cNvPr id="0" name=""/>
        <dsp:cNvSpPr/>
      </dsp:nvSpPr>
      <dsp:spPr>
        <a:xfrm rot="12900000">
          <a:off x="1161933" y="2560481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31A11-2141-47B1-B2D6-5889C5446ED2}">
      <dsp:nvSpPr>
        <dsp:cNvPr id="0" name=""/>
        <dsp:cNvSpPr/>
      </dsp:nvSpPr>
      <dsp:spPr>
        <a:xfrm>
          <a:off x="213498" y="1417830"/>
          <a:ext cx="2260981" cy="180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/>
            <a:t>Incremento del espacio muerto</a:t>
          </a:r>
        </a:p>
      </dsp:txBody>
      <dsp:txXfrm>
        <a:off x="266475" y="1470807"/>
        <a:ext cx="2155027" cy="1702830"/>
      </dsp:txXfrm>
    </dsp:sp>
    <dsp:sp modelId="{7CEA9290-8952-42E7-9A2D-326BF5D71DCD}">
      <dsp:nvSpPr>
        <dsp:cNvPr id="0" name=""/>
        <dsp:cNvSpPr/>
      </dsp:nvSpPr>
      <dsp:spPr>
        <a:xfrm rot="16200000">
          <a:off x="3057324" y="1573802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E0A91-D21E-4FB8-8097-6C786BC30247}">
      <dsp:nvSpPr>
        <dsp:cNvPr id="0" name=""/>
        <dsp:cNvSpPr/>
      </dsp:nvSpPr>
      <dsp:spPr>
        <a:xfrm>
          <a:off x="2933509" y="1881"/>
          <a:ext cx="2260981" cy="180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/>
            <a:t>Presión inspiratoria negativa por debajo de -20 a -25cm cm H2O</a:t>
          </a:r>
        </a:p>
      </dsp:txBody>
      <dsp:txXfrm>
        <a:off x="2986486" y="54858"/>
        <a:ext cx="2155027" cy="1702830"/>
      </dsp:txXfrm>
    </dsp:sp>
    <dsp:sp modelId="{30A5B1D1-3633-4244-829F-C46B7BE1B158}">
      <dsp:nvSpPr>
        <dsp:cNvPr id="0" name=""/>
        <dsp:cNvSpPr/>
      </dsp:nvSpPr>
      <dsp:spPr>
        <a:xfrm rot="19500000">
          <a:off x="4952715" y="2560481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1A7F8-C7CD-456F-99EF-4E1DDBB54705}">
      <dsp:nvSpPr>
        <dsp:cNvPr id="0" name=""/>
        <dsp:cNvSpPr/>
      </dsp:nvSpPr>
      <dsp:spPr>
        <a:xfrm>
          <a:off x="5653520" y="1417830"/>
          <a:ext cx="2260981" cy="180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/>
            <a:t>Capacidad vital forzada &lt; 10ml/</a:t>
          </a:r>
          <a:r>
            <a:rPr lang="es-PE" sz="2000" kern="1200" dirty="0" err="1"/>
            <a:t>Kgr</a:t>
          </a:r>
          <a:endParaRPr lang="es-PE" sz="2000" kern="1200" dirty="0"/>
        </a:p>
      </dsp:txBody>
      <dsp:txXfrm>
        <a:off x="5706497" y="1470807"/>
        <a:ext cx="2155027" cy="1702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7547-1E7B-4A1F-A9CD-5D9ECEA05B25}" type="datetimeFigureOut">
              <a:rPr lang="es-PE" smtClean="0"/>
              <a:t>05/05/2025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FF0D-A33B-4620-8130-B82F8C6A0CC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821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7547-1E7B-4A1F-A9CD-5D9ECEA05B25}" type="datetimeFigureOut">
              <a:rPr lang="es-PE" smtClean="0"/>
              <a:t>05/05/2025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FF0D-A33B-4620-8130-B82F8C6A0CC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625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7547-1E7B-4A1F-A9CD-5D9ECEA05B25}" type="datetimeFigureOut">
              <a:rPr lang="es-PE" smtClean="0"/>
              <a:t>05/05/2025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FF0D-A33B-4620-8130-B82F8C6A0CC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3509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7547-1E7B-4A1F-A9CD-5D9ECEA05B25}" type="datetimeFigureOut">
              <a:rPr lang="es-PE" smtClean="0"/>
              <a:t>05/05/2025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FF0D-A33B-4620-8130-B82F8C6A0CC1}" type="slidenum">
              <a:rPr lang="es-PE" smtClean="0"/>
              <a:t>‹Nº›</a:t>
            </a:fld>
            <a:endParaRPr lang="es-P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2821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7547-1E7B-4A1F-A9CD-5D9ECEA05B25}" type="datetimeFigureOut">
              <a:rPr lang="es-PE" smtClean="0"/>
              <a:t>05/05/2025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FF0D-A33B-4620-8130-B82F8C6A0CC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53293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7547-1E7B-4A1F-A9CD-5D9ECEA05B25}" type="datetimeFigureOut">
              <a:rPr lang="es-PE" smtClean="0"/>
              <a:t>05/05/2025</a:t>
            </a:fld>
            <a:endParaRPr lang="es-P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FF0D-A33B-4620-8130-B82F8C6A0CC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4378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7547-1E7B-4A1F-A9CD-5D9ECEA05B25}" type="datetimeFigureOut">
              <a:rPr lang="es-PE" smtClean="0"/>
              <a:t>05/05/2025</a:t>
            </a:fld>
            <a:endParaRPr lang="es-P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FF0D-A33B-4620-8130-B82F8C6A0CC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427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7547-1E7B-4A1F-A9CD-5D9ECEA05B25}" type="datetimeFigureOut">
              <a:rPr lang="es-PE" smtClean="0"/>
              <a:t>05/05/2025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FF0D-A33B-4620-8130-B82F8C6A0CC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5395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7547-1E7B-4A1F-A9CD-5D9ECEA05B25}" type="datetimeFigureOut">
              <a:rPr lang="es-PE" smtClean="0"/>
              <a:t>05/05/2025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FF0D-A33B-4620-8130-B82F8C6A0CC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0242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7547-1E7B-4A1F-A9CD-5D9ECEA05B25}" type="datetimeFigureOut">
              <a:rPr lang="es-PE" smtClean="0"/>
              <a:t>05/05/2025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FF0D-A33B-4620-8130-B82F8C6A0CC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153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7547-1E7B-4A1F-A9CD-5D9ECEA05B25}" type="datetimeFigureOut">
              <a:rPr lang="es-PE" smtClean="0"/>
              <a:t>05/05/2025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FF0D-A33B-4620-8130-B82F8C6A0CC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629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7547-1E7B-4A1F-A9CD-5D9ECEA05B25}" type="datetimeFigureOut">
              <a:rPr lang="es-PE" smtClean="0"/>
              <a:t>05/05/2025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FF0D-A33B-4620-8130-B82F8C6A0CC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5486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7547-1E7B-4A1F-A9CD-5D9ECEA05B25}" type="datetimeFigureOut">
              <a:rPr lang="es-PE" smtClean="0"/>
              <a:t>05/05/2025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FF0D-A33B-4620-8130-B82F8C6A0CC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898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7547-1E7B-4A1F-A9CD-5D9ECEA05B25}" type="datetimeFigureOut">
              <a:rPr lang="es-PE" smtClean="0"/>
              <a:t>05/05/2025</a:t>
            </a:fld>
            <a:endParaRPr lang="es-P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FF0D-A33B-4620-8130-B82F8C6A0CC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856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7547-1E7B-4A1F-A9CD-5D9ECEA05B25}" type="datetimeFigureOut">
              <a:rPr lang="es-PE" smtClean="0"/>
              <a:t>05/05/2025</a:t>
            </a:fld>
            <a:endParaRPr lang="es-P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FF0D-A33B-4620-8130-B82F8C6A0CC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2177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7547-1E7B-4A1F-A9CD-5D9ECEA05B25}" type="datetimeFigureOut">
              <a:rPr lang="es-PE" smtClean="0"/>
              <a:t>05/05/2025</a:t>
            </a:fld>
            <a:endParaRPr lang="es-P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FF0D-A33B-4620-8130-B82F8C6A0CC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032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7547-1E7B-4A1F-A9CD-5D9ECEA05B25}" type="datetimeFigureOut">
              <a:rPr lang="es-PE" smtClean="0"/>
              <a:t>05/05/2025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FF0D-A33B-4620-8130-B82F8C6A0CC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92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77A7547-1E7B-4A1F-A9CD-5D9ECEA05B25}" type="datetimeFigureOut">
              <a:rPr lang="es-PE" smtClean="0"/>
              <a:t>05/05/2025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FFF0D-A33B-4620-8130-B82F8C6A0CC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385399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rramientasingenieria.com/onlinecalc/spa/altitud/altitud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1B477-824D-862B-FF76-1F92BB3E7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847725"/>
            <a:ext cx="8825658" cy="1866900"/>
          </a:xfrm>
        </p:spPr>
        <p:txBody>
          <a:bodyPr/>
          <a:lstStyle/>
          <a:p>
            <a:pPr algn="ctr"/>
            <a:r>
              <a:rPr lang="es-MX" sz="3200" dirty="0"/>
              <a:t>CURSO TALLER DIAGNÓSTICO Y MANEJO DE INSUFICIENCIA RESPIRATORIA</a:t>
            </a:r>
            <a:endParaRPr lang="es-PE" sz="3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D0ABAD-BE84-3B18-2D84-FE9D8F368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429000"/>
            <a:ext cx="8825658" cy="2209800"/>
          </a:xfrm>
        </p:spPr>
        <p:txBody>
          <a:bodyPr>
            <a:normAutofit/>
          </a:bodyPr>
          <a:lstStyle/>
          <a:p>
            <a:endParaRPr lang="es-MX" dirty="0"/>
          </a:p>
          <a:p>
            <a:pPr algn="ctr"/>
            <a:r>
              <a:rPr lang="es-MX" dirty="0"/>
              <a:t>Alberto Jimmy Ccalachua Cuba</a:t>
            </a:r>
          </a:p>
          <a:p>
            <a:pPr algn="ctr"/>
            <a:r>
              <a:rPr lang="es-MX" dirty="0"/>
              <a:t>Médico Intensivista </a:t>
            </a:r>
          </a:p>
          <a:p>
            <a:pPr algn="ctr"/>
            <a:r>
              <a:rPr lang="es-PE" dirty="0"/>
              <a:t>INSTRUCTOR FCCS/AHA</a:t>
            </a:r>
            <a:endParaRPr lang="es-MX" dirty="0"/>
          </a:p>
          <a:p>
            <a:pPr algn="ctr"/>
            <a:r>
              <a:rPr lang="es-MX" dirty="0"/>
              <a:t>MAYO 2025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06117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AE2D7-CFF8-CAF8-D304-DC826ED8A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Tipos de IRA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75927E-FD31-F39C-75DF-53407DD78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PE" sz="3200" dirty="0"/>
              <a:t>HIPOXÉMICA: PaO2 &lt;= 60mmhg. En ausencia de shunt intracardiaco de derecha a izquierda.</a:t>
            </a:r>
          </a:p>
          <a:p>
            <a:pPr marL="514350" indent="-514350">
              <a:buFont typeface="+mj-lt"/>
              <a:buAutoNum type="arabicPeriod"/>
            </a:pPr>
            <a:r>
              <a:rPr lang="es-PE" sz="3200" dirty="0"/>
              <a:t>HIPERCÁPNICA: PaCo2 &gt;= 50mmhg (45)Y </a:t>
            </a:r>
            <a:r>
              <a:rPr lang="es-PE" sz="3200" dirty="0" err="1"/>
              <a:t>Ph</a:t>
            </a:r>
            <a:r>
              <a:rPr lang="es-PE" sz="3200" dirty="0"/>
              <a:t> &lt;7,35</a:t>
            </a:r>
          </a:p>
          <a:p>
            <a:pPr marL="514350" indent="-514350">
              <a:buFont typeface="+mj-lt"/>
              <a:buAutoNum type="arabicPeriod"/>
            </a:pPr>
            <a:r>
              <a:rPr lang="es-PE" sz="3200" dirty="0"/>
              <a:t>MIXTA: ambos</a:t>
            </a:r>
          </a:p>
          <a:p>
            <a:pPr marL="0" indent="0">
              <a:buNone/>
            </a:pPr>
            <a:endParaRPr lang="es-PE" sz="3200" dirty="0"/>
          </a:p>
          <a:p>
            <a:pPr marL="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98387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E2FC2-9D7A-D5F6-21F1-0C6ED49B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EXÁMENES DIAGNÓSTICOS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51B110-38BF-15B5-A81D-8BE81081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Pulsioximetría</a:t>
            </a:r>
          </a:p>
          <a:p>
            <a:r>
              <a:rPr lang="es-PE" dirty="0"/>
              <a:t>Gases arteriales</a:t>
            </a:r>
          </a:p>
          <a:p>
            <a:r>
              <a:rPr lang="es-PE" dirty="0" err="1"/>
              <a:t>Rx</a:t>
            </a:r>
            <a:r>
              <a:rPr lang="es-PE" dirty="0"/>
              <a:t> tórax</a:t>
            </a:r>
          </a:p>
          <a:p>
            <a:pPr marL="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63128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DA0050-27D4-2C22-5D29-FCCADFD3C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CAUSAS DE INSUFICIENCIA RESPIRATORIA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BDD269-C064-66E2-3D97-181AB6566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s-PE" sz="2800" dirty="0"/>
              <a:t>TRASTORNOS ASOCIADOS CON UNA CARGA ANORMAL DE O2 (Vía aérea baja y parénquima)</a:t>
            </a:r>
          </a:p>
          <a:p>
            <a:pPr marL="514350" indent="-514350">
              <a:buFont typeface="+mj-lt"/>
              <a:buAutoNum type="arabicPeriod"/>
            </a:pPr>
            <a:r>
              <a:rPr lang="es-PE" sz="2800" dirty="0"/>
              <a:t>NEOPLASIAS, INFECCIONES</a:t>
            </a:r>
          </a:p>
          <a:p>
            <a:pPr marL="514350" indent="-514350">
              <a:buFont typeface="+mj-lt"/>
              <a:buAutoNum type="arabicPeriod"/>
            </a:pPr>
            <a:r>
              <a:rPr lang="es-PE" sz="2800" dirty="0"/>
              <a:t>TRAUMATISMO</a:t>
            </a:r>
          </a:p>
          <a:p>
            <a:pPr marL="514350" indent="-514350">
              <a:buFont typeface="+mj-lt"/>
              <a:buAutoNum type="arabicPeriod"/>
            </a:pPr>
            <a:r>
              <a:rPr lang="es-PE" sz="2800" dirty="0"/>
              <a:t>OTROS (Broncoespasmo, ICC, ARDS, EPID, atelectasia, fibrosis quística)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7D4237D-6D18-4654-8B9F-0EA7B2066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"/>
            <a:ext cx="10236776" cy="68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30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D39E6F-5478-4075-9A3F-A13549831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A9F2D5-FA3A-4129-9FDD-6436F12B6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2746D62-A935-4BD1-A345-3F20BE59D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373"/>
            <a:ext cx="12192000" cy="579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99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48222-87B8-180F-5C1F-519C61639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33668"/>
            <a:ext cx="9404723" cy="1400530"/>
          </a:xfrm>
        </p:spPr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1E58CE-B82F-763C-CC58-936D79AD6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PE" dirty="0"/>
              <a:t>B.- TRASTORNOS ASOCIADOS CON UNA DESCARGA INADECUADA DE CO2</a:t>
            </a:r>
          </a:p>
          <a:p>
            <a:pPr marL="514350" indent="-514350">
              <a:buFont typeface="+mj-lt"/>
              <a:buAutoNum type="arabicPeriod"/>
            </a:pPr>
            <a:r>
              <a:rPr lang="es-PE" dirty="0"/>
              <a:t>CEREBRO: Medicamentos, Metabólicos, Neoplasias, Infección, aumento de la PIC.</a:t>
            </a:r>
          </a:p>
          <a:p>
            <a:pPr marL="514350" indent="-514350">
              <a:buFont typeface="+mj-lt"/>
              <a:buAutoNum type="arabicPeriod"/>
            </a:pPr>
            <a:r>
              <a:rPr lang="es-PE" dirty="0"/>
              <a:t>NERVIOS Y MÚSCULOS: Traumatismos, Medicamentos/tóxicos, metabólicos, neoplasias, infecciones, otros..</a:t>
            </a:r>
          </a:p>
          <a:p>
            <a:pPr marL="514350" indent="-514350">
              <a:buFont typeface="+mj-lt"/>
              <a:buAutoNum type="arabicPeriod"/>
            </a:pPr>
            <a:r>
              <a:rPr lang="es-PE" dirty="0"/>
              <a:t>VÍA AÉREA ALTA: Agrandamientos tejidos, infecciones, traumatismos, otros..</a:t>
            </a:r>
          </a:p>
          <a:p>
            <a:pPr marL="514350" indent="-514350">
              <a:buFont typeface="+mj-lt"/>
              <a:buAutoNum type="arabicPeriod"/>
            </a:pPr>
            <a:r>
              <a:rPr lang="es-PE" dirty="0"/>
              <a:t>LESIONES DEL FUELLE DEL TÓRAX: Traumatismos, cifoescoliosis, escleroderma, espondilitis, neumotórax, derrame pleural, </a:t>
            </a:r>
            <a:r>
              <a:rPr lang="es-PE" dirty="0" err="1"/>
              <a:t>fibrotórax</a:t>
            </a:r>
            <a:r>
              <a:rPr lang="es-PE" dirty="0"/>
              <a:t>, obesidad, dolor, ascitis.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907E82C-9CAD-4306-9B62-35A0E6AB8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389"/>
            <a:ext cx="9677400" cy="67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83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53B03-3E1C-AD33-020F-C4613F70F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MANIFESTACIONES DE LA INSUFICIENCIA RESPIRATORIA AGUDA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48F0EC-EE2D-1B80-5878-FAF12F9C7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3091143"/>
            <a:ext cx="8946541" cy="419548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PE" dirty="0"/>
              <a:t>Alteración del estado mental: Agitación a </a:t>
            </a:r>
            <a:r>
              <a:rPr lang="es-PE" dirty="0" err="1"/>
              <a:t>sommnolencia</a:t>
            </a:r>
            <a:endParaRPr lang="es-PE" dirty="0"/>
          </a:p>
          <a:p>
            <a:pPr marL="514350" indent="-514350">
              <a:buFont typeface="+mj-lt"/>
              <a:buAutoNum type="arabicPeriod"/>
            </a:pPr>
            <a:r>
              <a:rPr lang="es-PE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s-PE" dirty="0"/>
              <a:t>Aumento del trabajo respiratorio: Aleteo nasal, uso de músculos respiratorios accesorios, retracciones de músculos intercostales, supraesternales y supraclavicular, taquipnea, hiperpnea o patrón respiratorio paradójico.</a:t>
            </a:r>
          </a:p>
          <a:p>
            <a:pPr marL="514350" indent="-514350">
              <a:buFont typeface="+mj-lt"/>
              <a:buAutoNum type="arabicPeriod"/>
            </a:pPr>
            <a:r>
              <a:rPr lang="es-PE" dirty="0"/>
              <a:t>Bradipnea</a:t>
            </a:r>
          </a:p>
          <a:p>
            <a:pPr marL="514350" indent="-514350">
              <a:buFont typeface="+mj-lt"/>
              <a:buAutoNum type="arabicPeriod"/>
            </a:pPr>
            <a:r>
              <a:rPr lang="es-PE" dirty="0"/>
              <a:t>Cianosis</a:t>
            </a:r>
          </a:p>
          <a:p>
            <a:pPr marL="514350" indent="-514350">
              <a:buFont typeface="+mj-lt"/>
              <a:buAutoNum type="arabicPeriod"/>
            </a:pPr>
            <a:r>
              <a:rPr lang="es-PE" dirty="0"/>
              <a:t>Diaforesis, taquicardia, hipertensión..</a:t>
            </a:r>
          </a:p>
        </p:txBody>
      </p:sp>
    </p:spTree>
    <p:extLst>
      <p:ext uri="{BB962C8B-B14F-4D97-AF65-F5344CB8AC3E}">
        <p14:creationId xmlns:p14="http://schemas.microsoft.com/office/powerpoint/2010/main" val="2146675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664EF6-F098-45E5-9D17-5ADFF0190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23F4FE-21B1-4CB9-A4B2-A9939CCC4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5365961"/>
            <a:ext cx="8946541" cy="4195481"/>
          </a:xfrm>
        </p:spPr>
        <p:txBody>
          <a:bodyPr/>
          <a:lstStyle/>
          <a:p>
            <a:r>
              <a:rPr lang="es-PE" dirty="0" err="1"/>
              <a:t>End</a:t>
            </a:r>
            <a:r>
              <a:rPr lang="es-PE" dirty="0"/>
              <a:t> </a:t>
            </a:r>
            <a:r>
              <a:rPr lang="es-PE" dirty="0" err="1"/>
              <a:t>tidal</a:t>
            </a:r>
            <a:r>
              <a:rPr lang="es-PE" dirty="0"/>
              <a:t> CO2 (ETCO2) es una medida de la presión parcial de CO2 exhalado y puede ser usado como un sustituto para PaCO2)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1620040-A6E0-4C4E-9826-D087ED3E5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957" y="452718"/>
            <a:ext cx="7592485" cy="43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00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B905C-EA6B-4234-B283-5233C6098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E80343-222B-4C7E-90E3-BECC3B5B3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1ABCFCF-E3A4-4B1A-ACD8-F0A72112E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928" y="0"/>
            <a:ext cx="5830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10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065C8C-E1C7-ED31-FEB8-099635A9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FISIOPATOLOGÍA DE LA IRA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9781C3-1800-AD81-8201-3D9EFA4FF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s-PE" dirty="0"/>
              <a:t>HIPOXEMIA: Alteración V/Q </a:t>
            </a:r>
          </a:p>
          <a:p>
            <a:pPr marL="514350" indent="-514350">
              <a:buFont typeface="+mj-lt"/>
              <a:buAutoNum type="alphaUcPeriod"/>
            </a:pPr>
            <a:endParaRPr lang="es-PE" dirty="0"/>
          </a:p>
          <a:p>
            <a:pPr marL="0" indent="0">
              <a:buNone/>
            </a:pPr>
            <a:endParaRPr lang="es-PE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B6D1DE7-1D2C-4E24-BCDD-69608BE13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4931709"/>
              </p:ext>
            </p:extLst>
          </p:nvPr>
        </p:nvGraphicFramePr>
        <p:xfrm>
          <a:off x="2613025" y="2971800"/>
          <a:ext cx="6073775" cy="369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7929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33D27-43E1-C6D3-F738-A39F25959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22C30C-57E5-F8D4-AAE5-202388836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57AEFC-F150-4A31-BD49-043B76241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02" y="681037"/>
            <a:ext cx="11702904" cy="51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62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CCF9A-D64C-4120-BFA2-4264F7335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FOTOSÍNTESIS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AF7A10-7739-4D23-9313-BAEC2ADC0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5248FE5-88A9-4A7C-90EF-7703CC23F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66" y="1305622"/>
            <a:ext cx="8946916" cy="44189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749218C-2FF7-4ACD-B0D7-48E710997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450" y="0"/>
            <a:ext cx="325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92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62CE32-1B3A-425A-8E3B-E331F5732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Gradiente alveolo-arterial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C80802-C932-4BF4-80F2-4BD0D6E29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31259"/>
            <a:ext cx="8946541" cy="5393391"/>
          </a:xfrm>
        </p:spPr>
        <p:txBody>
          <a:bodyPr/>
          <a:lstStyle/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r>
              <a:rPr lang="es-PE" dirty="0"/>
              <a:t>Gradiente Alveolo-arterial = Edad*0.3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E23F69C-01A0-4132-9F20-248674F68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4" y="2266951"/>
            <a:ext cx="12135656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10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AF6E2-9020-45C5-A91A-76D854964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f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A4CD72-8470-4B3B-BA1A-F0FD568C9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605243"/>
            <a:ext cx="8946541" cy="4195481"/>
          </a:xfrm>
        </p:spPr>
        <p:txBody>
          <a:bodyPr/>
          <a:lstStyle/>
          <a:p>
            <a:r>
              <a:rPr lang="es-PE" dirty="0"/>
              <a:t>Para un adulto joven sano es 5-10mmhg</a:t>
            </a:r>
          </a:p>
          <a:p>
            <a:r>
              <a:rPr lang="es-PE" dirty="0"/>
              <a:t>A-a = Edad/4 + 4</a:t>
            </a:r>
          </a:p>
          <a:p>
            <a:r>
              <a:rPr lang="es-PE" dirty="0"/>
              <a:t>A-a </a:t>
            </a:r>
            <a:r>
              <a:rPr lang="es-PE" dirty="0" err="1"/>
              <a:t>gradient</a:t>
            </a:r>
            <a:r>
              <a:rPr lang="es-PE" dirty="0"/>
              <a:t>= PAO2- PaO2</a:t>
            </a:r>
          </a:p>
          <a:p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62C7C36-DD52-486A-BA09-81DE6EC84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862" y="2999837"/>
            <a:ext cx="8964276" cy="3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89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6BDF79-6E0E-40AE-A41F-B7E9FDE6C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err="1"/>
              <a:t>Presion</a:t>
            </a:r>
            <a:r>
              <a:rPr lang="es-PE" dirty="0"/>
              <a:t> atmosférica a diferente altitud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929AEC-4EEF-4DAB-85C6-EAB85C398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hlinkClick r:id="rId2"/>
              </a:rPr>
              <a:t>Cálculo online de la presión atmosférica al variar la altitud sobre el nivel del mar</a:t>
            </a:r>
            <a:endParaRPr lang="es-MX" dirty="0"/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r>
              <a:rPr lang="es-PE" dirty="0"/>
              <a:t>Presión atmosférica Huánuco = 605,168mmhg</a:t>
            </a:r>
          </a:p>
          <a:p>
            <a:pPr marL="0" indent="0">
              <a:buNone/>
            </a:pPr>
            <a:r>
              <a:rPr lang="es-PE" dirty="0"/>
              <a:t>Presión atmosférica Pasco = 442,3mmhg</a:t>
            </a:r>
          </a:p>
          <a:p>
            <a:pPr marL="0" indent="0">
              <a:buNone/>
            </a:pPr>
            <a:r>
              <a:rPr lang="es-PE" dirty="0"/>
              <a:t>R (Cociente respiratorio) = 0,83 (Al metabolizar una molécula de Oxígeno se obtiene 0,83 moléculas de CO2)</a:t>
            </a:r>
          </a:p>
          <a:p>
            <a:pPr marL="0" indent="0">
              <a:buNone/>
            </a:pPr>
            <a:r>
              <a:rPr lang="es-PE" dirty="0"/>
              <a:t>Presión Alveolar de O2 es de 60 -100mmhg</a:t>
            </a:r>
          </a:p>
          <a:p>
            <a:pPr marL="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26750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805179-2B0B-4163-ABFD-A25B25936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PaO2/Fi O2= P/F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5E319B-673F-4156-A131-37FE6ADDA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Es una medida de oxigenación que representa la cantidad de oxígeno suplementario que el paciente requiere.</a:t>
            </a:r>
          </a:p>
          <a:p>
            <a:r>
              <a:rPr lang="es-PE" dirty="0"/>
              <a:t>Puede ser de ayuda para seguimiento de tendencias en una condición del paciente y evaluar estrategias de ventilación.</a:t>
            </a:r>
          </a:p>
        </p:txBody>
      </p:sp>
    </p:spTree>
    <p:extLst>
      <p:ext uri="{BB962C8B-B14F-4D97-AF65-F5344CB8AC3E}">
        <p14:creationId xmlns:p14="http://schemas.microsoft.com/office/powerpoint/2010/main" val="4105958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2B6FCB-E56E-4476-9935-6B4A198BE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ARDS: criterios de Berlín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8134C4-DF40-409A-A2E4-15B43CBD7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26E20B6-45AE-486B-B876-E6CD853C8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954" y="1636840"/>
            <a:ext cx="7298121" cy="522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87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780282-1150-43C5-9A52-09A99C6D4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INDICE DE OXIGENACIÓN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ECAACF-9FDC-4989-825D-19468F996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76512"/>
            <a:ext cx="8946541" cy="4996566"/>
          </a:xfrm>
        </p:spPr>
        <p:txBody>
          <a:bodyPr>
            <a:normAutofit lnSpcReduction="10000"/>
          </a:bodyPr>
          <a:lstStyle/>
          <a:p>
            <a:r>
              <a:rPr lang="es-PE" dirty="0"/>
              <a:t>Es una medida de disfunción de oxigenación</a:t>
            </a:r>
          </a:p>
          <a:p>
            <a:r>
              <a:rPr lang="es-PE" dirty="0"/>
              <a:t>OI &gt;= 25 puede indicar severa hipoxemia.</a:t>
            </a:r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pPr marL="0" indent="0">
              <a:buNone/>
            </a:pPr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pPr marL="0" indent="0">
              <a:buNone/>
            </a:pPr>
            <a:r>
              <a:rPr lang="es-PE" dirty="0"/>
              <a:t> PIP presión pico inspiratoria</a:t>
            </a:r>
          </a:p>
          <a:p>
            <a:pPr marL="0" indent="0">
              <a:buNone/>
            </a:pPr>
            <a:r>
              <a:rPr lang="es-PE" dirty="0"/>
              <a:t>Mean </a:t>
            </a:r>
            <a:r>
              <a:rPr lang="es-PE" dirty="0" err="1"/>
              <a:t>airway</a:t>
            </a:r>
            <a:r>
              <a:rPr lang="es-PE" dirty="0"/>
              <a:t> </a:t>
            </a:r>
            <a:r>
              <a:rPr lang="es-PE" dirty="0" err="1"/>
              <a:t>pressure</a:t>
            </a:r>
            <a:r>
              <a:rPr lang="es-PE" dirty="0"/>
              <a:t> (MAP) </a:t>
            </a:r>
            <a:r>
              <a:rPr lang="es-PE" dirty="0" err="1"/>
              <a:t>based</a:t>
            </a:r>
            <a:r>
              <a:rPr lang="es-PE" dirty="0"/>
              <a:t> </a:t>
            </a:r>
            <a:r>
              <a:rPr lang="es-PE" dirty="0" err="1"/>
              <a:t>on</a:t>
            </a:r>
            <a:r>
              <a:rPr lang="es-PE" dirty="0"/>
              <a:t> Ti 1.0, </a:t>
            </a:r>
            <a:r>
              <a:rPr lang="es-PE" dirty="0" err="1"/>
              <a:t>respiratory</a:t>
            </a:r>
            <a:r>
              <a:rPr lang="es-PE" dirty="0"/>
              <a:t> </a:t>
            </a:r>
            <a:r>
              <a:rPr lang="es-PE" dirty="0" err="1"/>
              <a:t>rate</a:t>
            </a:r>
            <a:r>
              <a:rPr lang="es-PE" dirty="0"/>
              <a:t> 30 </a:t>
            </a:r>
            <a:r>
              <a:rPr lang="es-PE" dirty="0" err="1"/>
              <a:t>breaths</a:t>
            </a:r>
            <a:r>
              <a:rPr lang="es-PE" dirty="0"/>
              <a:t>/min.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FFACBB-4BBB-45FE-ADA2-CBC63262E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863" y="2665738"/>
            <a:ext cx="7802064" cy="6573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453A588-0292-4E71-AEAB-F7FB953DB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863" y="3680593"/>
            <a:ext cx="7325747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48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A5C8E8-E221-48BF-A35D-D127B955D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286932" cy="1400530"/>
          </a:xfrm>
        </p:spPr>
        <p:txBody>
          <a:bodyPr/>
          <a:lstStyle/>
          <a:p>
            <a:r>
              <a:rPr lang="es-PE" dirty="0"/>
              <a:t>MEJORAR OXIGENACIÓN ALVEOLAR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107B9A-B556-45D6-A27A-BF2FC44E2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Incrementar FiO2.</a:t>
            </a:r>
          </a:p>
          <a:p>
            <a:r>
              <a:rPr lang="es-PE" dirty="0"/>
              <a:t>Incrementar presión de la vía aérea (PEEP)</a:t>
            </a:r>
          </a:p>
        </p:txBody>
      </p:sp>
    </p:spTree>
    <p:extLst>
      <p:ext uri="{BB962C8B-B14F-4D97-AF65-F5344CB8AC3E}">
        <p14:creationId xmlns:p14="http://schemas.microsoft.com/office/powerpoint/2010/main" val="4213413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9628B1-E567-4211-BF6D-9415E3361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66" y="5009322"/>
            <a:ext cx="11810934" cy="1400530"/>
          </a:xfrm>
        </p:spPr>
        <p:txBody>
          <a:bodyPr/>
          <a:lstStyle/>
          <a:p>
            <a:r>
              <a:rPr lang="es-PE" sz="2400" dirty="0"/>
              <a:t>Hipoxemia causada por un desajuste V/Q es usualmente corregida fácilmente por oxígeno suplementario.</a:t>
            </a:r>
            <a:br>
              <a:rPr lang="es-PE" sz="2400" dirty="0"/>
            </a:br>
            <a:r>
              <a:rPr lang="es-PE" sz="2400" dirty="0"/>
              <a:t>Disminución de la difusión de oxígeno por membrana alveolocapilar por edema intersticial, inflamación, fibrosis, etc..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0F66990-4199-4546-A945-C745D71967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620587"/>
              </p:ext>
            </p:extLst>
          </p:nvPr>
        </p:nvGraphicFramePr>
        <p:xfrm>
          <a:off x="1630270" y="227432"/>
          <a:ext cx="8163086" cy="456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6476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85D3A-BBC2-4A03-A86F-3BD4870B7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6270D7-A42A-46B7-80F4-D31352859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La hipoxemia causada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6608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0EB9A-C90C-2BAB-3B35-2A22E7B4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E8496A-108E-4BF2-997B-E3AAC0915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Disminución de la difusión de oxígeno a través del complejo de la membrana alveolocapilar por edema intersticial, inflamación, fibrosis…</a:t>
            </a:r>
          </a:p>
          <a:p>
            <a:r>
              <a:rPr lang="es-PE" dirty="0"/>
              <a:t>Hipoventilación alveolar.</a:t>
            </a:r>
          </a:p>
          <a:p>
            <a:r>
              <a:rPr lang="es-PE" dirty="0"/>
              <a:t>Mayor altitud con baja presión parcial de Oxígeno inspirado. </a:t>
            </a:r>
          </a:p>
          <a:p>
            <a:pPr marL="0" indent="0">
              <a:buNone/>
            </a:pPr>
            <a:r>
              <a:rPr lang="es-PE" dirty="0"/>
              <a:t>CUANTIFICACIÓN DE GRADO DE HIPOXEMIA Y SEGUIMIENTO: </a:t>
            </a:r>
            <a:r>
              <a:rPr lang="es-PE" dirty="0" err="1"/>
              <a:t>PaFi</a:t>
            </a:r>
            <a:endParaRPr lang="es-PE" dirty="0"/>
          </a:p>
          <a:p>
            <a:pPr marL="514350" indent="-514350">
              <a:buFont typeface="+mj-lt"/>
              <a:buAutoNum type="arabicPeriod"/>
            </a:pPr>
            <a:r>
              <a:rPr lang="es-PE" dirty="0"/>
              <a:t>200-300 : Intercambio gaseoso anormal</a:t>
            </a:r>
          </a:p>
          <a:p>
            <a:pPr marL="514350" indent="-514350">
              <a:buFont typeface="+mj-lt"/>
              <a:buAutoNum type="arabicPeriod"/>
            </a:pPr>
            <a:r>
              <a:rPr lang="es-PE" dirty="0"/>
              <a:t>&lt;200: Hipoxemia grave</a:t>
            </a:r>
          </a:p>
          <a:p>
            <a:pPr marL="514350" indent="-514350">
              <a:buFont typeface="+mj-lt"/>
              <a:buAutoNum type="arabicPeriod"/>
            </a:pPr>
            <a:endParaRPr lang="es-PE" dirty="0"/>
          </a:p>
          <a:p>
            <a:pPr marL="0" indent="0">
              <a:buNone/>
            </a:pPr>
            <a:endParaRPr lang="es-PE" dirty="0"/>
          </a:p>
          <a:p>
            <a:endParaRPr lang="es-PE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12522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C98F9-370C-4998-B33B-AE47EA80B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452718"/>
            <a:ext cx="3962401" cy="1795182"/>
          </a:xfrm>
        </p:spPr>
        <p:txBody>
          <a:bodyPr/>
          <a:lstStyle/>
          <a:p>
            <a:r>
              <a:rPr lang="es-PE" dirty="0"/>
              <a:t>RESPIRACIÓN CELULAR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6FE402-5D6D-4B91-8F95-4404B5244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052A78-859C-4E50-AF06-D6F79894F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584" y="0"/>
            <a:ext cx="7776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01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14CE71-EF1B-A619-C5BF-AEBB49F93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31CB86-B8B5-F574-D7F4-B9846B9DC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 startAt="2"/>
            </a:pPr>
            <a:r>
              <a:rPr lang="es-PE" dirty="0"/>
              <a:t>HIPERCAPNIA: </a:t>
            </a:r>
          </a:p>
          <a:p>
            <a:endParaRPr lang="es-PE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D3BFE0F-BCAE-462B-B7E0-0D5B6709B9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3936511"/>
              </p:ext>
            </p:extLst>
          </p:nvPr>
        </p:nvGraphicFramePr>
        <p:xfrm>
          <a:off x="704850" y="2409825"/>
          <a:ext cx="7200900" cy="425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B04AD992-B90F-4C9C-A0E6-9DFB71CF9EA2}"/>
              </a:ext>
            </a:extLst>
          </p:cNvPr>
          <p:cNvSpPr/>
          <p:nvPr/>
        </p:nvSpPr>
        <p:spPr>
          <a:xfrm>
            <a:off x="8391525" y="3048000"/>
            <a:ext cx="2962275" cy="211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IRA HIPERCÁPNICA</a:t>
            </a:r>
          </a:p>
        </p:txBody>
      </p:sp>
    </p:spTree>
    <p:extLst>
      <p:ext uri="{BB962C8B-B14F-4D97-AF65-F5344CB8AC3E}">
        <p14:creationId xmlns:p14="http://schemas.microsoft.com/office/powerpoint/2010/main" val="459280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DE0222-768E-473C-789A-EC4C9784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B3C360A-C40B-43F3-8511-6909A6554A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967215"/>
              </p:ext>
            </p:extLst>
          </p:nvPr>
        </p:nvGraphicFramePr>
        <p:xfrm>
          <a:off x="2343150" y="2062163"/>
          <a:ext cx="7296150" cy="2433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rchetes 4">
            <a:extLst>
              <a:ext uri="{FF2B5EF4-FFF2-40B4-BE49-F238E27FC236}">
                <a16:creationId xmlns:a16="http://schemas.microsoft.com/office/drawing/2014/main" id="{68C6E629-5560-4ECB-BCBC-C4F0136E3C8F}"/>
              </a:ext>
            </a:extLst>
          </p:cNvPr>
          <p:cNvSpPr/>
          <p:nvPr/>
        </p:nvSpPr>
        <p:spPr>
          <a:xfrm>
            <a:off x="1981200" y="2257425"/>
            <a:ext cx="4972050" cy="223837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Diagrama de flujo: conector 5">
            <a:extLst>
              <a:ext uri="{FF2B5EF4-FFF2-40B4-BE49-F238E27FC236}">
                <a16:creationId xmlns:a16="http://schemas.microsoft.com/office/drawing/2014/main" id="{0364FC1C-0DE1-472F-9792-37C239D819C6}"/>
              </a:ext>
            </a:extLst>
          </p:cNvPr>
          <p:cNvSpPr/>
          <p:nvPr/>
        </p:nvSpPr>
        <p:spPr>
          <a:xfrm>
            <a:off x="381000" y="2516981"/>
            <a:ext cx="1476375" cy="1524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800" dirty="0"/>
              <a:t>FR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F1A9E1F-1751-4BC4-A32E-3F0802DC1249}"/>
              </a:ext>
            </a:extLst>
          </p:cNvPr>
          <p:cNvSpPr txBox="1"/>
          <p:nvPr/>
        </p:nvSpPr>
        <p:spPr>
          <a:xfrm>
            <a:off x="819150" y="4373957"/>
            <a:ext cx="72961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VA : Ventilación minuto alveolar</a:t>
            </a:r>
          </a:p>
          <a:p>
            <a:r>
              <a:rPr lang="es-PE" dirty="0"/>
              <a:t>FR: Frecuencia respiratoria</a:t>
            </a:r>
          </a:p>
          <a:p>
            <a:r>
              <a:rPr lang="es-PE" dirty="0"/>
              <a:t>VC: Volumen corriente</a:t>
            </a:r>
          </a:p>
          <a:p>
            <a:r>
              <a:rPr lang="es-PE" dirty="0"/>
              <a:t>VD: Espacio muerto</a:t>
            </a:r>
          </a:p>
          <a:p>
            <a:r>
              <a:rPr lang="es-PE" dirty="0"/>
              <a:t>VD se incrementa en hipovolemia, embolismo pulmonar, pobre gasto cardiaco o cuando la presión de vía aérea regional es relativamente mayor que la presión de perfusión regional. </a:t>
            </a:r>
          </a:p>
        </p:txBody>
      </p:sp>
    </p:spTree>
    <p:extLst>
      <p:ext uri="{BB962C8B-B14F-4D97-AF65-F5344CB8AC3E}">
        <p14:creationId xmlns:p14="http://schemas.microsoft.com/office/powerpoint/2010/main" val="2665930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078880-B4BB-40E4-857A-306A9604D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Estrategia para reducir el espacio muerto puede incluir reducción en la presión pico o presión media de la vía aérea, aumentar el volumen intravascular y/o gasto cardíaco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1E813B-A3B6-4AD5-B770-037B27BA6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91538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259DF1-B868-CAB8-54BE-6378F659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8CBE23-A035-3494-B542-9E02D03BF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3A64DFC-F561-4E6A-8111-1C8241006D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207923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6715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62A1F-6FCD-0EE5-7520-C0C28585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IRA MIXTA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12F429-224E-64CA-5AEF-C51036A77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Habitualmente los pacientes presentan características de ambas categorías fisiopatológicas durante el curso de la enfermedad. </a:t>
            </a:r>
          </a:p>
        </p:txBody>
      </p:sp>
    </p:spTree>
    <p:extLst>
      <p:ext uri="{BB962C8B-B14F-4D97-AF65-F5344CB8AC3E}">
        <p14:creationId xmlns:p14="http://schemas.microsoft.com/office/powerpoint/2010/main" val="22417251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54D357-25A3-4405-AF4F-C6C839C4E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9BB679-02CF-4477-9711-5E6121F0F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631B0DA-B1EE-4BC6-B2E6-BF3D4500C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826" y="300752"/>
            <a:ext cx="8390347" cy="54944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70FF3FF-CF4B-4325-A865-D4DADB721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956196"/>
            <a:ext cx="6324600" cy="78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531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B424B-4F52-5D43-8A33-5F5EDB3B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CONSIDERACIONES DEL MANEJO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96CF01-B146-8D79-F04B-55DD07644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62076"/>
            <a:ext cx="8946541" cy="4886324"/>
          </a:xfrm>
        </p:spPr>
        <p:txBody>
          <a:bodyPr>
            <a:normAutofit/>
          </a:bodyPr>
          <a:lstStyle/>
          <a:p>
            <a:r>
              <a:rPr lang="es-PE" dirty="0"/>
              <a:t>Administración de Oxígeno: Dispositivos categorizados como bajo, moderado o alto flujo (capacidad de entrega del flujo de gas en el nivel de FiO2 </a:t>
            </a:r>
            <a:r>
              <a:rPr lang="es-PE" dirty="0" err="1"/>
              <a:t>preseteado</a:t>
            </a:r>
            <a:r>
              <a:rPr lang="es-PE" dirty="0"/>
              <a:t>):</a:t>
            </a:r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r>
              <a:rPr lang="es-PE" dirty="0"/>
              <a:t>DISPOSITIVOS DE ALTO FLUJO: (Requerimiento inspiratorio total del paciente, proporciona flujo mayor a 40lpm, FiO2 constante) Pacientes </a:t>
            </a:r>
            <a:r>
              <a:rPr lang="es-PE" dirty="0" err="1"/>
              <a:t>taquipneicos</a:t>
            </a:r>
            <a:r>
              <a:rPr lang="es-PE" dirty="0"/>
              <a:t> e </a:t>
            </a:r>
            <a:r>
              <a:rPr lang="es-PE" dirty="0" err="1"/>
              <a:t>hiperpneicos</a:t>
            </a:r>
            <a:r>
              <a:rPr lang="es-PE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PE" dirty="0"/>
              <a:t>Mascara Venturi </a:t>
            </a:r>
          </a:p>
          <a:p>
            <a:pPr marL="514350" indent="-514350">
              <a:buFont typeface="+mj-lt"/>
              <a:buAutoNum type="arabicPeriod"/>
            </a:pPr>
            <a:r>
              <a:rPr lang="es-PE" dirty="0"/>
              <a:t>Cánula nasal de alto flujo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884966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87B8-2DFC-42D4-BCB8-5CF107340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24C473-5158-459A-BE64-B1A201E7A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PE" dirty="0"/>
              <a:t>DISPOSITIVOS DE BAJO FLUJO: </a:t>
            </a:r>
          </a:p>
          <a:p>
            <a:pPr marL="514350" indent="-514350">
              <a:buFont typeface="+mj-lt"/>
              <a:buAutoNum type="arabicPeriod"/>
            </a:pPr>
            <a:r>
              <a:rPr lang="es-PE" dirty="0"/>
              <a:t>Máscara de no re inhalación</a:t>
            </a:r>
          </a:p>
          <a:p>
            <a:pPr marL="514350" indent="-514350">
              <a:buFont typeface="+mj-lt"/>
              <a:buAutoNum type="arabicPeriod"/>
            </a:pPr>
            <a:r>
              <a:rPr lang="es-PE" dirty="0"/>
              <a:t>Máscara de oxígeno simple.</a:t>
            </a:r>
          </a:p>
          <a:p>
            <a:pPr marL="514350" indent="-514350">
              <a:buFont typeface="+mj-lt"/>
              <a:buAutoNum type="arabicPeriod"/>
            </a:pPr>
            <a:r>
              <a:rPr lang="es-PE" dirty="0"/>
              <a:t>Máscara de aerosol</a:t>
            </a:r>
          </a:p>
          <a:p>
            <a:pPr marL="514350" indent="-514350">
              <a:buFont typeface="+mj-lt"/>
              <a:buAutoNum type="arabicPeriod"/>
            </a:pPr>
            <a:r>
              <a:rPr lang="es-PE" dirty="0"/>
              <a:t>Máscara de traqueostomía</a:t>
            </a:r>
          </a:p>
          <a:p>
            <a:pPr marL="514350" indent="-514350">
              <a:buFont typeface="+mj-lt"/>
              <a:buAutoNum type="arabicPeriod"/>
            </a:pPr>
            <a:r>
              <a:rPr lang="es-PE" dirty="0"/>
              <a:t>Cánula nasal</a:t>
            </a:r>
          </a:p>
          <a:p>
            <a:pPr marL="514350" indent="-514350">
              <a:buFont typeface="+mj-lt"/>
              <a:buAutoNum type="arabicPeriod"/>
            </a:pPr>
            <a:r>
              <a:rPr lang="es-PE" dirty="0"/>
              <a:t>Tienda facial.</a:t>
            </a:r>
          </a:p>
        </p:txBody>
      </p:sp>
    </p:spTree>
    <p:extLst>
      <p:ext uri="{BB962C8B-B14F-4D97-AF65-F5344CB8AC3E}">
        <p14:creationId xmlns:p14="http://schemas.microsoft.com/office/powerpoint/2010/main" val="2686998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BF1F43-F3F0-41D2-A08B-0ADEF5EBE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71FFA9-FD86-4788-8D71-19325B085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F16A313-AEE5-40D1-A50F-A98D55930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71" y="80885"/>
            <a:ext cx="8682294" cy="666141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44DB77-EC6B-43B2-A946-FE7B691F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649" y="5856352"/>
            <a:ext cx="1933845" cy="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197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F49407-5858-4A98-9E24-DFE3303EA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1981F6-334C-476A-937E-0E5DD2053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D9853B2-0EF6-44CC-A35B-D2B8618EA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572" y="108988"/>
            <a:ext cx="7606748" cy="671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74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95409A-B8F6-4DFC-70DE-D0C2B4A2F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D25AD4-095F-3BBA-7514-1364C5644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DE1E76-254B-0BEA-9834-0401659FC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912" y="43353"/>
            <a:ext cx="5214775" cy="681464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78B7AC6-6655-B44E-3602-F2852FEA1486}"/>
              </a:ext>
            </a:extLst>
          </p:cNvPr>
          <p:cNvSpPr txBox="1"/>
          <p:nvPr/>
        </p:nvSpPr>
        <p:spPr>
          <a:xfrm>
            <a:off x="9034132" y="5879067"/>
            <a:ext cx="3157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BREATH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lung</a:t>
            </a:r>
            <a:r>
              <a:rPr lang="es-MX" dirty="0"/>
              <a:t> </a:t>
            </a:r>
            <a:r>
              <a:rPr lang="es-MX" dirty="0" err="1"/>
              <a:t>Association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024427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6FEC-9520-44B7-91B0-5B8AB368D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EE515D-5601-44EF-B3A2-7234875BF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48356DB-0F14-405D-BD62-51EA29BE3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87" y="401303"/>
            <a:ext cx="7734615" cy="604676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0D3F65D-6689-4703-8D31-8F41EB1F9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2" y="5247333"/>
            <a:ext cx="4234857" cy="120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659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E6007C-346E-4FA9-9E85-9C5B96B2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AA13A-3E3F-4265-9865-2EEF0183B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EDEF58D-19D7-46AE-80F9-2E670B505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3" y="83362"/>
            <a:ext cx="7103165" cy="66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916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C0C98-96C3-4B06-A8FB-0F1A72C69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F4E94A-45FF-42C0-A2D6-75290D9AB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BEC7E3-BA09-4F79-925F-B81440E5B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101" y="3313"/>
            <a:ext cx="6906953" cy="68146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A243BCB-BEEF-4CE5-AC07-48C7B09FA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892" y="2716738"/>
            <a:ext cx="1983361" cy="51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081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628AA-0642-4A9B-B03A-533F9D87B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164738-5DCB-45D1-898F-6FFE2D155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52" y="2966059"/>
            <a:ext cx="3190392" cy="3282340"/>
          </a:xfrm>
        </p:spPr>
        <p:txBody>
          <a:bodyPr/>
          <a:lstStyle/>
          <a:p>
            <a:r>
              <a:rPr lang="es-PE" dirty="0"/>
              <a:t>Si la SatO2 y/o el trabajo respiratorio no mejora con FiO2 50%y flujo de 60 </a:t>
            </a:r>
            <a:r>
              <a:rPr lang="es-PE" dirty="0" err="1"/>
              <a:t>Lpm</a:t>
            </a:r>
            <a:r>
              <a:rPr lang="es-PE" dirty="0"/>
              <a:t> la intubación endotraqueal debe ser considerada.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600C6B4-4D25-448D-9269-FB6E87E42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323" y="13024"/>
            <a:ext cx="7421218" cy="68564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FC1000B-FE87-4080-8CBD-3B5991E06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6108"/>
            <a:ext cx="3662936" cy="66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200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05DA1B-1853-4AAD-85A6-846B63ABC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0B1C45-3CCA-4957-94EE-5CC31961D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526BB30-3063-49F3-A46F-7FFCEC6FA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621" y="1917"/>
            <a:ext cx="6574918" cy="685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456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1E6B8-C43A-47E3-89F0-905494D92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D83272-792E-4DE2-8F48-4F24889F1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57A1AC1-2A80-4766-9EF8-925A50E76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683" y="0"/>
            <a:ext cx="863560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0ED2631-FB34-427A-A5A6-B830FB0E8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" y="1276605"/>
            <a:ext cx="3119690" cy="4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483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11385A-619A-487B-BC81-84172ADE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4C3A3C-B6F1-495C-BBE6-24FE61D6B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5B3E4C-6A51-4D2D-8325-430027EB9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61" y="0"/>
            <a:ext cx="1106487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567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64676D-B18E-4A62-AD21-1CC2E2EC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/>
              <a:t>MANEJO DE LA IRA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A01D82-9D3C-4ED6-8A00-D31586F86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PE" dirty="0"/>
              <a:t>OXIGENOTERAPIA</a:t>
            </a:r>
          </a:p>
          <a:p>
            <a:pPr marL="457200" indent="-457200">
              <a:buFont typeface="+mj-lt"/>
              <a:buAutoNum type="arabicPeriod"/>
            </a:pPr>
            <a:r>
              <a:rPr lang="es-PE" dirty="0"/>
              <a:t>VENTILACIÓN </a:t>
            </a:r>
          </a:p>
          <a:p>
            <a:pPr marL="457200" indent="-457200">
              <a:buFont typeface="+mj-lt"/>
              <a:buAutoNum type="arabicPeriod"/>
            </a:pPr>
            <a:r>
              <a:rPr lang="es-PE" dirty="0"/>
              <a:t>VÍA AÉREA</a:t>
            </a:r>
          </a:p>
          <a:p>
            <a:pPr marL="457200" indent="-457200">
              <a:buFont typeface="+mj-lt"/>
              <a:buAutoNum type="arabicPeriod"/>
            </a:pPr>
            <a:r>
              <a:rPr lang="es-PE" dirty="0"/>
              <a:t>TRATAMIENTO DE LA CAUSA BÁSICA DE LA IRA</a:t>
            </a:r>
          </a:p>
        </p:txBody>
      </p:sp>
    </p:spTree>
    <p:extLst>
      <p:ext uri="{BB962C8B-B14F-4D97-AF65-F5344CB8AC3E}">
        <p14:creationId xmlns:p14="http://schemas.microsoft.com/office/powerpoint/2010/main" val="13635433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3084A9-483A-6362-1F38-10DF65BF4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Manejo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0ECC72-E1A2-6CB0-C970-AE4051C2F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Diuréticos</a:t>
            </a:r>
          </a:p>
          <a:p>
            <a:r>
              <a:rPr lang="es-PE" dirty="0"/>
              <a:t>Corticoides</a:t>
            </a:r>
          </a:p>
          <a:p>
            <a:r>
              <a:rPr lang="es-PE" dirty="0"/>
              <a:t>Ventilación minuto</a:t>
            </a:r>
          </a:p>
          <a:p>
            <a:r>
              <a:rPr lang="es-PE" dirty="0"/>
              <a:t>Oxigenoterapia</a:t>
            </a:r>
          </a:p>
          <a:p>
            <a:r>
              <a:rPr lang="es-PE" dirty="0"/>
              <a:t>Antibióticos</a:t>
            </a:r>
          </a:p>
          <a:p>
            <a:r>
              <a:rPr lang="es-PE" dirty="0"/>
              <a:t>Antivirales</a:t>
            </a:r>
          </a:p>
          <a:p>
            <a:r>
              <a:rPr lang="es-PE" dirty="0"/>
              <a:t>Antifúngicos</a:t>
            </a:r>
          </a:p>
          <a:p>
            <a:pPr marL="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553927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29ACC5-283B-9FF1-73C5-FD89DAD50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PE" dirty="0"/>
              <a:t>Adrenalina</a:t>
            </a:r>
          </a:p>
          <a:p>
            <a:r>
              <a:rPr lang="es-PE" dirty="0"/>
              <a:t>B2- agonistas: crup en niños y edema laríngeo en adultos.</a:t>
            </a:r>
          </a:p>
          <a:p>
            <a:r>
              <a:rPr lang="es-PE" dirty="0"/>
              <a:t>Agentes anticolinérgicos: Bromuro ipratropio. Mejor efecto broncodilatador en EPOC que en asma.</a:t>
            </a:r>
          </a:p>
          <a:p>
            <a:pPr>
              <a:buFont typeface="Wingdings" panose="05000000000000000000" pitchFamily="2" charset="2"/>
              <a:buChar char="Ø"/>
            </a:pPr>
            <a:endParaRPr lang="es-PE" dirty="0"/>
          </a:p>
          <a:p>
            <a:pPr marL="0" indent="0">
              <a:buNone/>
            </a:pPr>
            <a:endParaRPr lang="es-PE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44FB218-DC5B-441D-B7DE-180EF3277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278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4E7429-F55B-4282-865E-8C0771AB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8B6C5D-BB38-4469-8C70-67ED25829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609E72-5FC6-4ADE-A7AE-D869648E3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267" y="274340"/>
            <a:ext cx="7600586" cy="597405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E45A51D-77E9-4754-83F3-4F7142952D2D}"/>
              </a:ext>
            </a:extLst>
          </p:cNvPr>
          <p:cNvSpPr txBox="1"/>
          <p:nvPr/>
        </p:nvSpPr>
        <p:spPr>
          <a:xfrm>
            <a:off x="0" y="6430137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Fisiología Médica Guyton 12 edición</a:t>
            </a:r>
          </a:p>
        </p:txBody>
      </p:sp>
    </p:spTree>
    <p:extLst>
      <p:ext uri="{BB962C8B-B14F-4D97-AF65-F5344CB8AC3E}">
        <p14:creationId xmlns:p14="http://schemas.microsoft.com/office/powerpoint/2010/main" val="24986429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5FB38B-2858-48B3-820C-DBBCCA10C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E59E74-2FAD-4101-86B6-F0CA537E8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05D406D-0B43-4780-B7F7-3E2AEF685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656" y="609600"/>
            <a:ext cx="9704410" cy="624839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42979EF-1DCE-44B6-933F-93B5E24D2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8930"/>
            <a:ext cx="2469656" cy="197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060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0B70B-9154-45BE-BC4B-F3DFE4651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1328B-6F45-40E6-9550-CE71C2ACA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7C63C0-52E2-45E2-A461-60BCF4E79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03" y="1524000"/>
            <a:ext cx="11413038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14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EBA98-7EEF-4DF6-B0DF-EC67FE12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D7266E-1E22-4D99-A176-628165F16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811A7D7-9D95-4C0D-BDDA-6C66F38B0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066" y="14748"/>
            <a:ext cx="7339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975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DCCCD-35DF-41A5-8CB7-7718FD49F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C26192-F697-45AB-993D-F5F149100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CORTICOIDES: metilprednisolona de 80mg/24 horas. Asma y COPD.</a:t>
            </a:r>
          </a:p>
          <a:p>
            <a:r>
              <a:rPr lang="es-PE" dirty="0"/>
              <a:t>ARDS entre los 7 y 13 días.</a:t>
            </a:r>
          </a:p>
        </p:txBody>
      </p:sp>
    </p:spTree>
    <p:extLst>
      <p:ext uri="{BB962C8B-B14F-4D97-AF65-F5344CB8AC3E}">
        <p14:creationId xmlns:p14="http://schemas.microsoft.com/office/powerpoint/2010/main" val="6737812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21C1E-6DFC-4AF4-A215-94DE026F5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MANEJO DE LA VÍA AÉREA BÁSICA Y AVANZADA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7A1267-9DBE-4DCD-97D2-5F2D69731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PE" dirty="0"/>
              <a:t>Intubación </a:t>
            </a:r>
            <a:r>
              <a:rPr lang="es-PE" dirty="0" err="1"/>
              <a:t>crash</a:t>
            </a:r>
            <a:endParaRPr lang="es-PE" dirty="0"/>
          </a:p>
          <a:p>
            <a:pPr marL="457200" indent="-457200">
              <a:buFont typeface="+mj-lt"/>
              <a:buAutoNum type="arabicPeriod"/>
            </a:pPr>
            <a:r>
              <a:rPr lang="es-PE" dirty="0"/>
              <a:t>Intubación de secuencia rápida</a:t>
            </a:r>
          </a:p>
          <a:p>
            <a:pPr marL="457200" indent="-457200">
              <a:buFont typeface="+mj-lt"/>
              <a:buAutoNum type="arabicPeriod"/>
            </a:pPr>
            <a:r>
              <a:rPr lang="es-PE" dirty="0" err="1"/>
              <a:t>Intubáción</a:t>
            </a:r>
            <a:r>
              <a:rPr lang="es-PE" dirty="0"/>
              <a:t> difícil</a:t>
            </a:r>
          </a:p>
          <a:p>
            <a:pPr marL="457200" indent="-457200">
              <a:buFont typeface="+mj-lt"/>
              <a:buAutoNum type="arabicPeriod"/>
            </a:pPr>
            <a:r>
              <a:rPr lang="es-PE" dirty="0"/>
              <a:t>Dispositivos </a:t>
            </a:r>
            <a:r>
              <a:rPr lang="es-PE" dirty="0" err="1"/>
              <a:t>retroglóticos</a:t>
            </a:r>
            <a:endParaRPr lang="es-PE" dirty="0"/>
          </a:p>
          <a:p>
            <a:pPr marL="457200" indent="-457200">
              <a:buFont typeface="+mj-lt"/>
              <a:buAutoNum type="arabicPeriod"/>
            </a:pPr>
            <a:r>
              <a:rPr lang="es-PE" dirty="0"/>
              <a:t>Dispositivos supraglóticos</a:t>
            </a:r>
          </a:p>
          <a:p>
            <a:pPr marL="457200" indent="-457200">
              <a:buFont typeface="+mj-lt"/>
              <a:buAutoNum type="arabicPeriod"/>
            </a:pPr>
            <a:r>
              <a:rPr lang="es-PE" dirty="0" err="1"/>
              <a:t>Cricotirotomía</a:t>
            </a:r>
            <a:endParaRPr lang="es-PE" dirty="0"/>
          </a:p>
          <a:p>
            <a:pPr marL="457200" indent="-457200">
              <a:buFont typeface="+mj-lt"/>
              <a:buAutoNum type="arabicPeriod"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850516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F1C2B-D49E-4935-ACC3-411102AE1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CASOS CLÍNICOS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4A53B0-5706-4553-99AD-4AF26CDD0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2043393"/>
            <a:ext cx="8946541" cy="4195481"/>
          </a:xfrm>
        </p:spPr>
        <p:txBody>
          <a:bodyPr>
            <a:normAutofit/>
          </a:bodyPr>
          <a:lstStyle/>
          <a:p>
            <a:r>
              <a:rPr lang="es-PE" dirty="0"/>
              <a:t>Paciente de mujer de15 años, 50kgr de peso, procedente de Huánuco, que presenta fiebre, tos, expectoración amarilla, toma antibióticas (amoxicilina) e ibuprofeno de manera empírica, mejoría leve, a los tres día de iniciado los síntomas presenta disnea, por lo cuál acude a emergencia de hospital, es evaluada y se evidencia:</a:t>
            </a:r>
          </a:p>
          <a:p>
            <a:r>
              <a:rPr lang="es-PE" dirty="0"/>
              <a:t>PA 90/40mmhg FC 110 FR 30Xmin SaTO2 85%</a:t>
            </a:r>
          </a:p>
          <a:p>
            <a:r>
              <a:rPr lang="es-PE" dirty="0"/>
              <a:t>Paciente </a:t>
            </a:r>
            <a:r>
              <a:rPr lang="es-PE" dirty="0" err="1"/>
              <a:t>taquipneica</a:t>
            </a:r>
            <a:r>
              <a:rPr lang="es-PE" dirty="0"/>
              <a:t>, piel pálida, llenado capilar de 3 segundos, disociación toracoabdominal, retracciones intercostales, crépitos en base de ambos campos pulmonares. Resto del examen sin particularidades.</a:t>
            </a:r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807252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4E38F-0AF1-49BB-B044-32086AF42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1.- Mejor medida inicial a tomar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3BF15A-F73F-49CB-B543-7DBA885F7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A) Oxígeno por CBN a 5 </a:t>
            </a:r>
            <a:r>
              <a:rPr lang="es-PE" dirty="0" err="1"/>
              <a:t>lpm</a:t>
            </a:r>
            <a:r>
              <a:rPr lang="es-PE" dirty="0"/>
              <a:t> SatO2 mejora a 92% FR 28xmin. Puede ingerir alimentos.</a:t>
            </a:r>
          </a:p>
          <a:p>
            <a:r>
              <a:rPr lang="es-PE" dirty="0"/>
              <a:t>B) Oxígeno Bolsa reservorio a 15lpm SaTO2 mejora a 98% y FR 26xmin. Dificultad para ingerir alimentos.</a:t>
            </a:r>
          </a:p>
          <a:p>
            <a:r>
              <a:rPr lang="es-PE" dirty="0"/>
              <a:t>C) O2 Venturi  FiO2 50% a 15lpm, SaTO2 mejora a 92% FR 26xmin</a:t>
            </a:r>
          </a:p>
          <a:p>
            <a:r>
              <a:rPr lang="es-PE" dirty="0"/>
              <a:t>D) Preparar para Intubación endotraqueal</a:t>
            </a:r>
          </a:p>
          <a:p>
            <a:r>
              <a:rPr lang="es-PE" dirty="0"/>
              <a:t>E) Oxígeno bolsa de reservorio a 15lpm y posición prona. </a:t>
            </a:r>
          </a:p>
        </p:txBody>
      </p:sp>
    </p:spTree>
    <p:extLst>
      <p:ext uri="{BB962C8B-B14F-4D97-AF65-F5344CB8AC3E}">
        <p14:creationId xmlns:p14="http://schemas.microsoft.com/office/powerpoint/2010/main" val="13793693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DC3F02-F602-4BBD-98F9-CE4788809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2 2da medida a tomar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30E072-71DE-473B-ACD2-ACF0A2E1E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A) cloruro de sodio 0,9% 1500cc a chorro</a:t>
            </a:r>
          </a:p>
          <a:p>
            <a:r>
              <a:rPr lang="es-PE" dirty="0"/>
              <a:t>B) Lactato 1500 </a:t>
            </a:r>
            <a:r>
              <a:rPr lang="es-PE" dirty="0" err="1"/>
              <a:t>cc</a:t>
            </a:r>
            <a:r>
              <a:rPr lang="es-PE" dirty="0"/>
              <a:t> a chorro</a:t>
            </a:r>
          </a:p>
          <a:p>
            <a:r>
              <a:rPr lang="es-PE" dirty="0"/>
              <a:t>C) Inicio de Noradrenalina 4mg en 100cc Dx5% por vía periférica</a:t>
            </a:r>
          </a:p>
          <a:p>
            <a:r>
              <a:rPr lang="es-PE" dirty="0"/>
              <a:t>D) Colocar catéter venoso central y medir presión venosa central y SaTO2 venoso central.</a:t>
            </a:r>
          </a:p>
          <a:p>
            <a:r>
              <a:rPr lang="es-PE" dirty="0"/>
              <a:t>E) </a:t>
            </a:r>
            <a:r>
              <a:rPr lang="es-PE" dirty="0" err="1"/>
              <a:t>Poligelina</a:t>
            </a:r>
            <a:r>
              <a:rPr lang="es-PE" dirty="0"/>
              <a:t> 500cc a chorro.</a:t>
            </a:r>
          </a:p>
        </p:txBody>
      </p:sp>
    </p:spTree>
    <p:extLst>
      <p:ext uri="{BB962C8B-B14F-4D97-AF65-F5344CB8AC3E}">
        <p14:creationId xmlns:p14="http://schemas.microsoft.com/office/powerpoint/2010/main" val="21994679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39C38-A669-4623-898C-AE809E709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930BF2-0136-41A3-A80C-CADAD2781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se realiza los exámenes de laboratorio FiO2 21% e imagenológicos.</a:t>
            </a:r>
          </a:p>
          <a:p>
            <a:endParaRPr lang="es-PE" dirty="0"/>
          </a:p>
          <a:p>
            <a:r>
              <a:rPr lang="es-PE" dirty="0"/>
              <a:t>pH 7.5, PCO2 27mmhg, PO2 55mmhg HCO3 20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515706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363585-CEC9-4558-B82E-0EE9CE80D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3.- Cual es la gradiente alveolo arterial, tipo de IRA y posible causa: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A2014F-0C88-4474-8B19-623614D9F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2250"/>
            <a:ext cx="8946541" cy="3486149"/>
          </a:xfrm>
        </p:spPr>
        <p:txBody>
          <a:bodyPr/>
          <a:lstStyle/>
          <a:p>
            <a:pPr marL="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99711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90C5D2-E226-4ABA-9A3D-0DCB037DC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688B58-62CB-4FF3-99FA-7247697F5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448A36A-0C83-4762-8AFD-E27A66DEB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166" y="612622"/>
            <a:ext cx="7593384" cy="587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415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6459E-FF6D-45B5-9520-3C90AAA2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5104BA-9252-41DB-A7DE-81C99D661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68463" y="652743"/>
            <a:ext cx="8946541" cy="4195481"/>
          </a:xfrm>
        </p:spPr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D382C60-FAD2-4B65-9A50-85812AF0F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832" y="0"/>
            <a:ext cx="7678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95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FE9D3-CEE9-4F20-83EE-05F1EDF53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2445D5-13F8-4BA6-A2CD-962BF1343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94CF705-4FB7-4629-AA95-CA1D43AB5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905" y="0"/>
            <a:ext cx="8066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807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F7AD3-488E-47BF-A33F-EFFA3D2A8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45155A-7D0E-43DD-8D00-16B9589D3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236439E-3263-4859-AA24-8275A742B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00" y="0"/>
            <a:ext cx="832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574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7B918B-4EBF-4084-800B-D7DDCE7E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B801DC-C56D-4620-BE01-107D8877D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907A6C4-415A-49B3-AD59-E263CF033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527" y="0"/>
            <a:ext cx="6892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407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284A6E-20AE-4C78-BCC9-1B811F11B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D90B91-F538-489E-B81D-BABA86D11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Paciente varón de 5 años , natural y procedente de Huánuco, 22Kgr de peso, que presenta síndrome de dificultad respiratoria después de proceso neumónico y signos clínicos de choque séptico. Ingresa a ventilación mecánica. Se toma gasometría. Cual es la gradiente alveolo arterial de Oxígeno?</a:t>
            </a:r>
          </a:p>
          <a:p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FDC259-E420-4CAE-8F9C-3CA0B2974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292" y="3800978"/>
            <a:ext cx="4142360" cy="69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08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80501-7327-4CCB-836E-EA7AE41C1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24EE18-67DE-4C62-8BBF-BC4C84EB9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E26326-A0F2-4292-9D22-DB616994E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706" y="375811"/>
            <a:ext cx="5820587" cy="61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58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7DE5D-1F2F-490E-8204-3C7CB43F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6404F7-B94F-4EA8-9192-F67BE3C09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114254-C1AF-4561-8C6C-386AF48B4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387" y="66358"/>
            <a:ext cx="4861914" cy="67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17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1C4F5-BE08-4848-ED17-76838432A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/>
              <a:t>INSUFICIENCIA RESPIRATORIA AGUDA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0E7AA6-85C0-1053-0806-870B45C87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E" sz="3200" dirty="0"/>
              <a:t>Incapacidad del sistema respiratorio para cumplir con los requerimientos de oxigenación, ventilación o requerimientos metabólicos del paciente.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DD55CC0-118F-4F0B-BD31-A0F07E32D4C0}"/>
              </a:ext>
            </a:extLst>
          </p:cNvPr>
          <p:cNvSpPr txBox="1"/>
          <p:nvPr/>
        </p:nvSpPr>
        <p:spPr>
          <a:xfrm>
            <a:off x="646111" y="5943600"/>
            <a:ext cx="594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FCCS Fundamental </a:t>
            </a:r>
            <a:r>
              <a:rPr lang="es-PE" dirty="0" err="1"/>
              <a:t>Critical</a:t>
            </a:r>
            <a:r>
              <a:rPr lang="es-PE" dirty="0"/>
              <a:t> Care </a:t>
            </a:r>
            <a:r>
              <a:rPr lang="es-PE" dirty="0" err="1"/>
              <a:t>support</a:t>
            </a:r>
            <a:r>
              <a:rPr lang="es-PE" dirty="0"/>
              <a:t> 7 </a:t>
            </a:r>
            <a:r>
              <a:rPr lang="es-PE" dirty="0" err="1"/>
              <a:t>edition</a:t>
            </a:r>
            <a:r>
              <a:rPr lang="es-P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1734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61914</TotalTime>
  <Words>1335</Words>
  <Application>Microsoft Office PowerPoint</Application>
  <PresentationFormat>Panorámica</PresentationFormat>
  <Paragraphs>190</Paragraphs>
  <Slides>64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64</vt:i4>
      </vt:variant>
    </vt:vector>
  </HeadingPairs>
  <TitlesOfParts>
    <vt:vector size="69" baseType="lpstr">
      <vt:lpstr>Arial</vt:lpstr>
      <vt:lpstr>Century Gothic</vt:lpstr>
      <vt:lpstr>Wingdings</vt:lpstr>
      <vt:lpstr>Wingdings 3</vt:lpstr>
      <vt:lpstr>Ion</vt:lpstr>
      <vt:lpstr>CURSO TALLER DIAGNÓSTICO Y MANEJO DE INSUFICIENCIA RESPIRATORIA</vt:lpstr>
      <vt:lpstr>FOTOSÍNTESIS</vt:lpstr>
      <vt:lpstr>RESPIRACIÓN CELULAR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INSUFICIENCIA RESPIRATORIA AGUDA</vt:lpstr>
      <vt:lpstr>Tipos de IRA</vt:lpstr>
      <vt:lpstr>EXÁMENES DIAGNÓSTICOS</vt:lpstr>
      <vt:lpstr>CAUSAS DE INSUFICIENCIA RESPIRATORIA </vt:lpstr>
      <vt:lpstr>Presentación de PowerPoint</vt:lpstr>
      <vt:lpstr>Presentación de PowerPoint</vt:lpstr>
      <vt:lpstr>MANIFESTACIONES DE LA INSUFICIENCIA RESPIRATORIA AGUDA</vt:lpstr>
      <vt:lpstr>Presentación de PowerPoint</vt:lpstr>
      <vt:lpstr>Presentación de PowerPoint</vt:lpstr>
      <vt:lpstr>FISIOPATOLOGÍA DE LA IRA</vt:lpstr>
      <vt:lpstr>Presentación de PowerPoint</vt:lpstr>
      <vt:lpstr>Gradiente alveolo-arterial</vt:lpstr>
      <vt:lpstr>f</vt:lpstr>
      <vt:lpstr>Presion atmosférica a diferente altitud</vt:lpstr>
      <vt:lpstr>PaO2/Fi O2= P/F</vt:lpstr>
      <vt:lpstr>ARDS: criterios de Berlín</vt:lpstr>
      <vt:lpstr>INDICE DE OXIGENACIÓN</vt:lpstr>
      <vt:lpstr>MEJORAR OXIGENACIÓN ALVEOLAR</vt:lpstr>
      <vt:lpstr>Hipoxemia causada por un desajuste V/Q es usualmente corregida fácilmente por oxígeno suplementario. Disminución de la difusión de oxígeno por membrana alveolocapilar por edema intersticial, inflamación, fibrosis, etc..</vt:lpstr>
      <vt:lpstr>Presentación de PowerPoint</vt:lpstr>
      <vt:lpstr>Presentación de PowerPoint</vt:lpstr>
      <vt:lpstr>Presentación de PowerPoint</vt:lpstr>
      <vt:lpstr>Presentación de PowerPoint</vt:lpstr>
      <vt:lpstr>Estrategia para reducir el espacio muerto puede incluir reducción en la presión pico o presión media de la vía aérea, aumentar el volumen intravascular y/o gasto cardíaco</vt:lpstr>
      <vt:lpstr>Presentación de PowerPoint</vt:lpstr>
      <vt:lpstr>IRA MIXTA</vt:lpstr>
      <vt:lpstr>Presentación de PowerPoint</vt:lpstr>
      <vt:lpstr>CONSIDERACIONES DEL MANEJO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MANEJO DE LA IRA</vt:lpstr>
      <vt:lpstr>Manejo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MANEJO DE LA VÍA AÉREA BÁSICA Y AVANZADA</vt:lpstr>
      <vt:lpstr>CASOS CLÍNICOS</vt:lpstr>
      <vt:lpstr>1.- Mejor medida inicial a tomar</vt:lpstr>
      <vt:lpstr>2 2da medida a tomar</vt:lpstr>
      <vt:lpstr>Presentación de PowerPoint</vt:lpstr>
      <vt:lpstr>3.- Cual es la gradiente alveolo arterial, tipo de IRA y posible causa: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INSUFICIENCIA RESPIRATORIA AGUDA</dc:title>
  <dc:creator>jean</dc:creator>
  <cp:lastModifiedBy>luz vera mendoza</cp:lastModifiedBy>
  <cp:revision>98</cp:revision>
  <dcterms:created xsi:type="dcterms:W3CDTF">2023-05-07T20:40:48Z</dcterms:created>
  <dcterms:modified xsi:type="dcterms:W3CDTF">2025-05-06T02:07:00Z</dcterms:modified>
</cp:coreProperties>
</file>